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2"/>
  </p:notesMasterIdLst>
  <p:handoutMasterIdLst>
    <p:handoutMasterId r:id="rId23"/>
  </p:handoutMasterIdLst>
  <p:sldIdLst>
    <p:sldId id="256" r:id="rId2"/>
    <p:sldId id="298" r:id="rId3"/>
    <p:sldId id="335" r:id="rId4"/>
    <p:sldId id="385" r:id="rId5"/>
    <p:sldId id="384" r:id="rId6"/>
    <p:sldId id="407" r:id="rId7"/>
    <p:sldId id="419" r:id="rId8"/>
    <p:sldId id="425" r:id="rId9"/>
    <p:sldId id="427" r:id="rId10"/>
    <p:sldId id="429" r:id="rId11"/>
    <p:sldId id="432" r:id="rId12"/>
    <p:sldId id="440" r:id="rId13"/>
    <p:sldId id="394" r:id="rId14"/>
    <p:sldId id="435" r:id="rId15"/>
    <p:sldId id="436" r:id="rId16"/>
    <p:sldId id="439" r:id="rId17"/>
    <p:sldId id="398" r:id="rId18"/>
    <p:sldId id="279" r:id="rId19"/>
    <p:sldId id="408" r:id="rId20"/>
    <p:sldId id="43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68F7FE"/>
    <a:srgbClr val="FFCCCC"/>
    <a:srgbClr val="00FFCC"/>
    <a:srgbClr val="66FFCC"/>
    <a:srgbClr val="CCFFCC"/>
    <a:srgbClr val="B41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5578" autoAdjust="0"/>
  </p:normalViewPr>
  <p:slideViewPr>
    <p:cSldViewPr>
      <p:cViewPr varScale="1">
        <p:scale>
          <a:sx n="94" d="100"/>
          <a:sy n="94" d="100"/>
        </p:scale>
        <p:origin x="690" y="78"/>
      </p:cViewPr>
      <p:guideLst>
        <p:guide orient="horz" pos="2160"/>
        <p:guide pos="2880"/>
      </p:guideLst>
    </p:cSldViewPr>
  </p:slideViewPr>
  <p:outlineViewPr>
    <p:cViewPr>
      <p:scale>
        <a:sx n="33" d="100"/>
        <a:sy n="33" d="100"/>
      </p:scale>
      <p:origin x="0" y="6534"/>
    </p:cViewPr>
  </p:outlineViewPr>
  <p:notesTextViewPr>
    <p:cViewPr>
      <p:scale>
        <a:sx n="100" d="100"/>
        <a:sy n="100" d="100"/>
      </p:scale>
      <p:origin x="0" y="0"/>
    </p:cViewPr>
  </p:notesTextViewPr>
  <p:notesViewPr>
    <p:cSldViewPr>
      <p:cViewPr varScale="1">
        <p:scale>
          <a:sx n="71" d="100"/>
          <a:sy n="71" d="100"/>
        </p:scale>
        <p:origin x="252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AB3170-FD91-411E-9C55-23CA2AF29E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497D7F-5ED5-4058-A1E2-16E7284193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F2AFAB-65A3-40A3-AE41-C11B18D2AAFB}" type="datetimeFigureOut">
              <a:rPr lang="en-US" smtClean="0"/>
              <a:pPr/>
              <a:t>11-Nov-21</a:t>
            </a:fld>
            <a:endParaRPr lang="en-US"/>
          </a:p>
        </p:txBody>
      </p:sp>
      <p:sp>
        <p:nvSpPr>
          <p:cNvPr id="4" name="Footer Placeholder 3">
            <a:extLst>
              <a:ext uri="{FF2B5EF4-FFF2-40B4-BE49-F238E27FC236}">
                <a16:creationId xmlns:a16="http://schemas.microsoft.com/office/drawing/2014/main" id="{157E9181-5B77-4ABB-92CE-CB36F26B2F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03B599-91C0-4489-BE61-FCA693842D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B41DD7-B405-4B0E-B291-4468C5AA1EA7}" type="slidenum">
              <a:rPr lang="en-US" smtClean="0"/>
              <a:pPr/>
              <a:t>‹#›</a:t>
            </a:fld>
            <a:endParaRPr lang="en-US"/>
          </a:p>
        </p:txBody>
      </p:sp>
    </p:spTree>
    <p:extLst>
      <p:ext uri="{BB962C8B-B14F-4D97-AF65-F5344CB8AC3E}">
        <p14:creationId xmlns:p14="http://schemas.microsoft.com/office/powerpoint/2010/main" val="2612638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587441-8129-46F8-835C-01666EB178DF}" type="datetimeFigureOut">
              <a:rPr lang="en-US" smtClean="0"/>
              <a:pPr/>
              <a:t>11-Nov-21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019D8C-A47D-4924-A2F0-25896A1FD039}" type="slidenum">
              <a:rPr lang="en-US" smtClean="0"/>
              <a:pPr/>
              <a:t>‹#›</a:t>
            </a:fld>
            <a:endParaRPr lang="en-US"/>
          </a:p>
        </p:txBody>
      </p:sp>
    </p:spTree>
    <p:extLst>
      <p:ext uri="{BB962C8B-B14F-4D97-AF65-F5344CB8AC3E}">
        <p14:creationId xmlns:p14="http://schemas.microsoft.com/office/powerpoint/2010/main" val="237115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Assalamualaikum</a:t>
            </a:r>
            <a:r>
              <a:rPr lang="en-US" dirty="0"/>
              <a:t>, hello everyone. I am Tarik Reza Toha from Bangladesh University of Engineering and Technology. Today I am going to present my paper titled “DhakaNet: Unstructured Vehicle Detection using Limited Computational Resources”. Rest of the authors are </a:t>
            </a:r>
            <a:r>
              <a:rPr lang="en-US" dirty="0" err="1"/>
              <a:t>Masfiqur</a:t>
            </a:r>
            <a:r>
              <a:rPr lang="en-US" dirty="0"/>
              <a:t> </a:t>
            </a:r>
            <a:r>
              <a:rPr lang="en-US" dirty="0" err="1"/>
              <a:t>Rahaman</a:t>
            </a:r>
            <a:r>
              <a:rPr lang="en-US" dirty="0"/>
              <a:t>, Saiful Islam Salim, </a:t>
            </a:r>
            <a:r>
              <a:rPr lang="en-US" dirty="0" err="1"/>
              <a:t>Mainul</a:t>
            </a:r>
            <a:r>
              <a:rPr lang="en-US" dirty="0"/>
              <a:t> Hossain, </a:t>
            </a:r>
            <a:r>
              <a:rPr lang="en-US" dirty="0" err="1"/>
              <a:t>Arif</a:t>
            </a:r>
            <a:r>
              <a:rPr lang="en-US" dirty="0"/>
              <a:t> </a:t>
            </a:r>
            <a:r>
              <a:rPr lang="en-US" dirty="0" err="1"/>
              <a:t>Mohaimin</a:t>
            </a:r>
            <a:r>
              <a:rPr lang="en-US" dirty="0"/>
              <a:t> Sadri, and A. B. M. Alim Al Islam. </a:t>
            </a:r>
            <a:r>
              <a:rPr lang="en-US" sz="1200" b="0" i="0" kern="1200" dirty="0">
                <a:solidFill>
                  <a:schemeClr val="tx1"/>
                </a:solidFill>
                <a:effectLst/>
                <a:latin typeface="+mn-lt"/>
                <a:ea typeface="+mn-ea"/>
                <a:cs typeface="+mn-cs"/>
              </a:rPr>
              <a:t>The fifth author is from University of Oklahoma and other authors are from </a:t>
            </a:r>
            <a:r>
              <a:rPr lang="en-US" dirty="0"/>
              <a:t>Bangladesh University of Engineering and Technology</a:t>
            </a:r>
            <a:r>
              <a:rPr lang="en-US" sz="1200" b="0" i="0" kern="1200" dirty="0">
                <a:solidFill>
                  <a:schemeClr val="tx1"/>
                </a:solidFill>
                <a:effectLst/>
                <a:latin typeface="+mn-lt"/>
                <a:ea typeface="+mn-ea"/>
                <a:cs typeface="+mn-cs"/>
              </a:rPr>
              <a:t>. </a:t>
            </a:r>
            <a:r>
              <a:rPr lang="en-US" dirty="0"/>
              <a:t>This research has been conducted under a fellowship from the ICT Division of Bangladesh. Before we start,</a:t>
            </a:r>
            <a:r>
              <a:rPr lang="en-US" sz="1200" b="0" i="0" kern="1200" dirty="0">
                <a:solidFill>
                  <a:schemeClr val="tx1"/>
                </a:solidFill>
                <a:effectLst/>
                <a:latin typeface="+mn-lt"/>
                <a:ea typeface="+mn-ea"/>
                <a:cs typeface="+mn-cs"/>
              </a:rPr>
              <a:t> let’s see the outline of my presentation.</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41019D8C-A47D-4924-A2F0-25896A1FD039}" type="slidenum">
              <a:rPr lang="en-US" smtClean="0"/>
              <a:pPr/>
              <a:t>1</a:t>
            </a:fld>
            <a:endParaRPr lang="en-US"/>
          </a:p>
        </p:txBody>
      </p:sp>
    </p:spTree>
    <p:extLst>
      <p:ext uri="{BB962C8B-B14F-4D97-AF65-F5344CB8AC3E}">
        <p14:creationId xmlns:p14="http://schemas.microsoft.com/office/powerpoint/2010/main" val="2150607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limited-resource network, it is very difficult to learn semantically rich features from the images. Hence, we develop a novel multi-scale attention module to extract multi-scale and meaningful features from the images. This module has three blocks namely spatial pyramid pooling, channel attention, and spatial attention. The </a:t>
            </a:r>
            <a:r>
              <a:rPr lang="en-US" dirty="0" err="1"/>
              <a:t>spp</a:t>
            </a:r>
            <a:r>
              <a:rPr lang="en-US" dirty="0"/>
              <a:t> block fuses local features within the same convolutional layer. The cam block identifies meaningful features and </a:t>
            </a:r>
            <a:r>
              <a:rPr lang="en-US" dirty="0" err="1"/>
              <a:t>sam</a:t>
            </a:r>
            <a:r>
              <a:rPr lang="en-US" dirty="0"/>
              <a:t> block localizes these features from the input images. Using these three blocks, the accuracy gets increased significantly. Till now, we have presented all the improvements made in our architecture in isolation. The impact of each improvement has been studied in our analysis and presented in the ablation studies later. Now, we will show the combined architecture.</a:t>
            </a:r>
          </a:p>
        </p:txBody>
      </p:sp>
      <p:sp>
        <p:nvSpPr>
          <p:cNvPr id="4" name="Slide Number Placeholder 3"/>
          <p:cNvSpPr>
            <a:spLocks noGrp="1"/>
          </p:cNvSpPr>
          <p:nvPr>
            <p:ph type="sldNum" sz="quarter" idx="5"/>
          </p:nvPr>
        </p:nvSpPr>
        <p:spPr/>
        <p:txBody>
          <a:bodyPr/>
          <a:lstStyle/>
          <a:p>
            <a:fld id="{41019D8C-A47D-4924-A2F0-25896A1FD039}" type="slidenum">
              <a:rPr lang="en-US" smtClean="0"/>
              <a:pPr/>
              <a:t>10</a:t>
            </a:fld>
            <a:endParaRPr lang="en-US"/>
          </a:p>
        </p:txBody>
      </p:sp>
    </p:spTree>
    <p:extLst>
      <p:ext uri="{BB962C8B-B14F-4D97-AF65-F5344CB8AC3E}">
        <p14:creationId xmlns:p14="http://schemas.microsoft.com/office/powerpoint/2010/main" val="25296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backbone, we have used modified CSP modules. In the neck, we have used modified path aggregation network. Besides, we have integrated three multi-scale attention modules prior to the detection layers. The rest of the layers are similar to yolov5-small. </a:t>
            </a:r>
          </a:p>
        </p:txBody>
      </p:sp>
      <p:sp>
        <p:nvSpPr>
          <p:cNvPr id="4" name="Slide Number Placeholder 3"/>
          <p:cNvSpPr>
            <a:spLocks noGrp="1"/>
          </p:cNvSpPr>
          <p:nvPr>
            <p:ph type="sldNum" sz="quarter" idx="5"/>
          </p:nvPr>
        </p:nvSpPr>
        <p:spPr/>
        <p:txBody>
          <a:bodyPr/>
          <a:lstStyle/>
          <a:p>
            <a:fld id="{41019D8C-A47D-4924-A2F0-25896A1FD039}" type="slidenum">
              <a:rPr lang="en-US" smtClean="0"/>
              <a:pPr/>
              <a:t>11</a:t>
            </a:fld>
            <a:endParaRPr lang="en-US"/>
          </a:p>
        </p:txBody>
      </p:sp>
    </p:spTree>
    <p:extLst>
      <p:ext uri="{BB962C8B-B14F-4D97-AF65-F5344CB8AC3E}">
        <p14:creationId xmlns:p14="http://schemas.microsoft.com/office/powerpoint/2010/main" val="3277028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a straightforward way to train the DhakaNet architecture. We prepare the ground truth using conventional box labels. In the data augmentation, we change hue-saturation-brightness values of the images. Besides, we use translation, horizontal flip, and mosaic operations. Moreover, we use 768x768 image size, 25% validation split, and SGD optimizer. During object detection, we need to optimize three loss function such as bounding box regression, </a:t>
            </a:r>
            <a:r>
              <a:rPr lang="en-US" dirty="0" err="1"/>
              <a:t>objectness</a:t>
            </a:r>
            <a:r>
              <a:rPr lang="en-US" dirty="0"/>
              <a:t>, and classification. We use complete intersection over union for regression and binary cross-entropy for </a:t>
            </a:r>
            <a:r>
              <a:rPr lang="en-US" dirty="0" err="1"/>
              <a:t>objectness</a:t>
            </a:r>
            <a:r>
              <a:rPr lang="en-US" dirty="0"/>
              <a:t> and classification. Next, we see how these loss functions are used during the training stage.</a:t>
            </a:r>
          </a:p>
        </p:txBody>
      </p:sp>
      <p:sp>
        <p:nvSpPr>
          <p:cNvPr id="4" name="Slide Number Placeholder 3"/>
          <p:cNvSpPr>
            <a:spLocks noGrp="1"/>
          </p:cNvSpPr>
          <p:nvPr>
            <p:ph type="sldNum" sz="quarter" idx="5"/>
          </p:nvPr>
        </p:nvSpPr>
        <p:spPr/>
        <p:txBody>
          <a:bodyPr/>
          <a:lstStyle/>
          <a:p>
            <a:fld id="{41019D8C-A47D-4924-A2F0-25896A1FD039}" type="slidenum">
              <a:rPr lang="en-US" smtClean="0"/>
              <a:pPr/>
              <a:t>12</a:t>
            </a:fld>
            <a:endParaRPr lang="en-US"/>
          </a:p>
        </p:txBody>
      </p:sp>
    </p:spTree>
    <p:extLst>
      <p:ext uri="{BB962C8B-B14F-4D97-AF65-F5344CB8AC3E}">
        <p14:creationId xmlns:p14="http://schemas.microsoft.com/office/powerpoint/2010/main" val="225090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three unstructured traffic datasets in our performance evaluation. First one is DhakaAI that consists of unstructured traffic images of Dhaka city. It has 3k training and 500 test images and 21 classes of vehicles. Second one is IITM-HeTra-A that contains unstructured traffic images of Chennai city. It has 1201 training and 216 test images and 2 classes. Last one is IITM-HeTra-B that contains same images as IITM-HeTra-A. However, it has 4 classes of vehicles. Next, we see the performance evaluation metrics.</a:t>
            </a:r>
          </a:p>
        </p:txBody>
      </p:sp>
      <p:sp>
        <p:nvSpPr>
          <p:cNvPr id="4" name="Slide Number Placeholder 3"/>
          <p:cNvSpPr>
            <a:spLocks noGrp="1"/>
          </p:cNvSpPr>
          <p:nvPr>
            <p:ph type="sldNum" sz="quarter" idx="5"/>
          </p:nvPr>
        </p:nvSpPr>
        <p:spPr/>
        <p:txBody>
          <a:bodyPr/>
          <a:lstStyle/>
          <a:p>
            <a:fld id="{41019D8C-A47D-4924-A2F0-25896A1FD039}" type="slidenum">
              <a:rPr lang="en-US" smtClean="0"/>
              <a:pPr/>
              <a:t>13</a:t>
            </a:fld>
            <a:endParaRPr lang="en-US"/>
          </a:p>
        </p:txBody>
      </p:sp>
    </p:spTree>
    <p:extLst>
      <p:ext uri="{BB962C8B-B14F-4D97-AF65-F5344CB8AC3E}">
        <p14:creationId xmlns:p14="http://schemas.microsoft.com/office/powerpoint/2010/main" val="3762583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data points on the right side implies faster detection, i.e., they require less computational resources, and the points on the top side implies more accurate detection. The red points are state-of-the-art models such as yolov4-tiny and yolov5-small. The green boxes are DhakaNet models, i.e., left one is original DhakaNet and the right one is down-scaled version of DhakaNet. Here, we can see that YOLOv4-tiny delivers very poor inference speed, hence, it</a:t>
            </a:r>
            <a:r>
              <a:rPr lang="en-US" sz="1800" b="0" i="0" dirty="0">
                <a:solidFill>
                  <a:srgbClr val="000000"/>
                </a:solidFill>
                <a:effectLst/>
                <a:latin typeface="NimbusRomNo9L-Regu"/>
              </a:rPr>
              <a:t> is not a realistic solution for a decentralized adaptive traffic control system.</a:t>
            </a:r>
            <a:r>
              <a:rPr lang="en-US" dirty="0"/>
              <a:t> Compared to yolov5-small, DhakaNet delivers 50% faster inference speed, or 13% better accuracy. Next, we will see the evaluation results on IITM-HeTra datasets.</a:t>
            </a:r>
          </a:p>
        </p:txBody>
      </p:sp>
      <p:sp>
        <p:nvSpPr>
          <p:cNvPr id="4" name="Slide Number Placeholder 3"/>
          <p:cNvSpPr>
            <a:spLocks noGrp="1"/>
          </p:cNvSpPr>
          <p:nvPr>
            <p:ph type="sldNum" sz="quarter" idx="5"/>
          </p:nvPr>
        </p:nvSpPr>
        <p:spPr/>
        <p:txBody>
          <a:bodyPr/>
          <a:lstStyle/>
          <a:p>
            <a:fld id="{41019D8C-A47D-4924-A2F0-25896A1FD039}" type="slidenum">
              <a:rPr lang="en-US" smtClean="0"/>
              <a:pPr/>
              <a:t>14</a:t>
            </a:fld>
            <a:endParaRPr lang="en-US"/>
          </a:p>
        </p:txBody>
      </p:sp>
    </p:spTree>
    <p:extLst>
      <p:ext uri="{BB962C8B-B14F-4D97-AF65-F5344CB8AC3E}">
        <p14:creationId xmlns:p14="http://schemas.microsoft.com/office/powerpoint/2010/main" val="741892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IITM-HeTra datasets, we can see that yolov5-tiny can be excluded due to having poor inference speed as before. Compared to yolov5-small, DhakaNet delivers 51% faster inference speed and comparable accuracy on both datasets. Next, we will see the ablation studies.</a:t>
            </a:r>
          </a:p>
        </p:txBody>
      </p:sp>
      <p:sp>
        <p:nvSpPr>
          <p:cNvPr id="4" name="Slide Number Placeholder 3"/>
          <p:cNvSpPr>
            <a:spLocks noGrp="1"/>
          </p:cNvSpPr>
          <p:nvPr>
            <p:ph type="sldNum" sz="quarter" idx="5"/>
          </p:nvPr>
        </p:nvSpPr>
        <p:spPr/>
        <p:txBody>
          <a:bodyPr/>
          <a:lstStyle/>
          <a:p>
            <a:fld id="{41019D8C-A47D-4924-A2F0-25896A1FD039}" type="slidenum">
              <a:rPr lang="en-US" smtClean="0"/>
              <a:pPr/>
              <a:t>15</a:t>
            </a:fld>
            <a:endParaRPr lang="en-US"/>
          </a:p>
        </p:txBody>
      </p:sp>
    </p:spTree>
    <p:extLst>
      <p:ext uri="{BB962C8B-B14F-4D97-AF65-F5344CB8AC3E}">
        <p14:creationId xmlns:p14="http://schemas.microsoft.com/office/powerpoint/2010/main" val="3039598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output of yolov5-small and DhakaNet over four challenging test images of the DhakaAI dataset. We can see that, for severe occlusion, DhakaNet performs much better than YOLOv5-small. Besides, in the night scene, yolov5-small misses all vehicles whereas DhakaNet detects several ones. Next, we will see an extension of our proposed approach.</a:t>
            </a:r>
          </a:p>
        </p:txBody>
      </p:sp>
      <p:sp>
        <p:nvSpPr>
          <p:cNvPr id="4" name="Slide Number Placeholder 3"/>
          <p:cNvSpPr>
            <a:spLocks noGrp="1"/>
          </p:cNvSpPr>
          <p:nvPr>
            <p:ph type="sldNum" sz="quarter" idx="5"/>
          </p:nvPr>
        </p:nvSpPr>
        <p:spPr/>
        <p:txBody>
          <a:bodyPr/>
          <a:lstStyle/>
          <a:p>
            <a:fld id="{41019D8C-A47D-4924-A2F0-25896A1FD039}" type="slidenum">
              <a:rPr lang="en-US" smtClean="0"/>
              <a:pPr/>
              <a:t>16</a:t>
            </a:fld>
            <a:endParaRPr lang="en-US"/>
          </a:p>
        </p:txBody>
      </p:sp>
    </p:spTree>
    <p:extLst>
      <p:ext uri="{BB962C8B-B14F-4D97-AF65-F5344CB8AC3E}">
        <p14:creationId xmlns:p14="http://schemas.microsoft.com/office/powerpoint/2010/main" val="3339886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existing limited-resource deep learning architectures exhibit either low inference speed, or low detection accuracy due to inherent limitations. As a remedy, we propose two novel architectures namely DhakaNet and DhakaNet-drone for better real-time vehicle detection in embedded system. Rigorous performance evaluation of DhakaNet shows up to 51% faster, or 13% more accurate detection in embedded systems. Besides, DhakaNet-drone achieves up to 50% faster, or 17% more accurate detection performance in embedded system. In future, we plan to devise an optimization module and implement a coordinated and adaptive traffic signal system in Dhaka city. Thank you.</a:t>
            </a:r>
          </a:p>
        </p:txBody>
      </p:sp>
      <p:sp>
        <p:nvSpPr>
          <p:cNvPr id="4" name="Slide Number Placeholder 3"/>
          <p:cNvSpPr>
            <a:spLocks noGrp="1"/>
          </p:cNvSpPr>
          <p:nvPr>
            <p:ph type="sldNum" sz="quarter" idx="5"/>
          </p:nvPr>
        </p:nvSpPr>
        <p:spPr/>
        <p:txBody>
          <a:bodyPr/>
          <a:lstStyle/>
          <a:p>
            <a:fld id="{41019D8C-A47D-4924-A2F0-25896A1FD039}" type="slidenum">
              <a:rPr lang="en-US" smtClean="0"/>
              <a:pPr/>
              <a:t>17</a:t>
            </a:fld>
            <a:endParaRPr lang="en-US"/>
          </a:p>
        </p:txBody>
      </p:sp>
    </p:spTree>
    <p:extLst>
      <p:ext uri="{BB962C8B-B14F-4D97-AF65-F5344CB8AC3E}">
        <p14:creationId xmlns:p14="http://schemas.microsoft.com/office/powerpoint/2010/main" val="1593681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019D8C-A47D-4924-A2F0-25896A1FD039}" type="slidenum">
              <a:rPr lang="en-US" smtClean="0"/>
              <a:pPr/>
              <a:t>18</a:t>
            </a:fld>
            <a:endParaRPr lang="en-US"/>
          </a:p>
        </p:txBody>
      </p:sp>
    </p:spTree>
    <p:extLst>
      <p:ext uri="{BB962C8B-B14F-4D97-AF65-F5344CB8AC3E}">
        <p14:creationId xmlns:p14="http://schemas.microsoft.com/office/powerpoint/2010/main" val="3490816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NimbusRomNo9L-Regu"/>
              </a:rPr>
              <a:t>To analyze the effectiveness of our proposed modules of DhakaNet, we conduct an ablation study of DhakaNet over DhakaAI dataset. For this purpose, we remove all the innovative changes from DhakaNet and consider this version as the baseline model.</a:t>
            </a:r>
            <a:r>
              <a:rPr lang="en-US" dirty="0"/>
              <a:t> </a:t>
            </a:r>
            <a:r>
              <a:rPr lang="en-US" sz="1800" b="0" i="0" dirty="0">
                <a:solidFill>
                  <a:srgbClr val="000000"/>
                </a:solidFill>
                <a:effectLst/>
                <a:latin typeface="NimbusRomNo9L-Regu"/>
              </a:rPr>
              <a:t>In every stage, we evaluate the object detection accuracy and corresponding inference speed, which is presented in the table. Here, every row represents the results for each variant of DhakaNet. From this table, DhakaNet having all the three modifications achieves the highest accuracy among all the other variants. Note that, the speed is getting dropped because of adding new modules to DhakaNet architecture.</a:t>
            </a:r>
            <a:r>
              <a:rPr lang="en-US" dirty="0"/>
              <a:t> Next, we will see the efficacy of our MSAM module.</a:t>
            </a:r>
          </a:p>
        </p:txBody>
      </p:sp>
      <p:sp>
        <p:nvSpPr>
          <p:cNvPr id="4" name="Slide Number Placeholder 3"/>
          <p:cNvSpPr>
            <a:spLocks noGrp="1"/>
          </p:cNvSpPr>
          <p:nvPr>
            <p:ph type="sldNum" sz="quarter" idx="5"/>
          </p:nvPr>
        </p:nvSpPr>
        <p:spPr/>
        <p:txBody>
          <a:bodyPr/>
          <a:lstStyle/>
          <a:p>
            <a:fld id="{41019D8C-A47D-4924-A2F0-25896A1FD039}" type="slidenum">
              <a:rPr lang="en-US" smtClean="0"/>
              <a:pPr/>
              <a:t>20</a:t>
            </a:fld>
            <a:endParaRPr lang="en-US"/>
          </a:p>
        </p:txBody>
      </p:sp>
    </p:spTree>
    <p:extLst>
      <p:ext uri="{BB962C8B-B14F-4D97-AF65-F5344CB8AC3E}">
        <p14:creationId xmlns:p14="http://schemas.microsoft.com/office/powerpoint/2010/main" val="335828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first, we will talk about the background and motivation. Next, we will discuss the proposed approach. After that, we will show the experimental results and findings. Finally, we will conclude our presentation with some future work. Let’s start with the background of our study.</a:t>
            </a:r>
          </a:p>
        </p:txBody>
      </p:sp>
      <p:sp>
        <p:nvSpPr>
          <p:cNvPr id="4" name="Slide Number Placeholder 3"/>
          <p:cNvSpPr>
            <a:spLocks noGrp="1"/>
          </p:cNvSpPr>
          <p:nvPr>
            <p:ph type="sldNum" sz="quarter" idx="10"/>
          </p:nvPr>
        </p:nvSpPr>
        <p:spPr/>
        <p:txBody>
          <a:bodyPr/>
          <a:lstStyle/>
          <a:p>
            <a:fld id="{41019D8C-A47D-4924-A2F0-25896A1FD039}" type="slidenum">
              <a:rPr lang="en-US" smtClean="0"/>
              <a:pPr/>
              <a:t>2</a:t>
            </a:fld>
            <a:endParaRPr lang="en-US"/>
          </a:p>
        </p:txBody>
      </p:sp>
    </p:spTree>
    <p:extLst>
      <p:ext uri="{BB962C8B-B14F-4D97-AF65-F5344CB8AC3E}">
        <p14:creationId xmlns:p14="http://schemas.microsoft.com/office/powerpoint/2010/main" val="207519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Traffic congestion is one of the most serious challenges for the cities of developing countries such as Bangladesh, India, Kenya, etc. According to the World Bank Report, particularly in Dhaka (capital of Bangladesh), the average driving speed is 7 kilometers per hour (kph), which is expected to be only 4 kph (slower than walking speed) by 2035. Moreover, traffic congestion in Dhaka wastes about 3.2 million working hours daily and billions of dollars of the national economy annually. Therefore, it is extremely important to develop some solutions to fix this problem. Accordingly, there exist some solutions in the literature. Now, we will see some of the solutions.</a:t>
            </a:r>
          </a:p>
        </p:txBody>
      </p:sp>
      <p:sp>
        <p:nvSpPr>
          <p:cNvPr id="4" name="Slide Number Placeholder 3"/>
          <p:cNvSpPr>
            <a:spLocks noGrp="1"/>
          </p:cNvSpPr>
          <p:nvPr>
            <p:ph type="sldNum" sz="quarter" idx="5"/>
          </p:nvPr>
        </p:nvSpPr>
        <p:spPr/>
        <p:txBody>
          <a:bodyPr/>
          <a:lstStyle/>
          <a:p>
            <a:fld id="{41019D8C-A47D-4924-A2F0-25896A1FD039}" type="slidenum">
              <a:rPr lang="en-US" smtClean="0"/>
              <a:pPr/>
              <a:t>3</a:t>
            </a:fld>
            <a:endParaRPr lang="en-US"/>
          </a:p>
        </p:txBody>
      </p:sp>
    </p:spTree>
    <p:extLst>
      <p:ext uri="{BB962C8B-B14F-4D97-AF65-F5344CB8AC3E}">
        <p14:creationId xmlns:p14="http://schemas.microsoft.com/office/powerpoint/2010/main" val="363767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Lee et al., proposed an adaptive traffic control system. In this approach, we need to capture on-road traffic images and upload them to the cloud for necessary processing tasks such as vehicle detection. However, these cloud-based solutions demand high-speed network connectivity, which is not always available across all road intersections in developing countries. Hence, we need to decentralize our approach.</a:t>
            </a:r>
          </a:p>
        </p:txBody>
      </p:sp>
      <p:sp>
        <p:nvSpPr>
          <p:cNvPr id="4" name="Slide Number Placeholder 3"/>
          <p:cNvSpPr>
            <a:spLocks noGrp="1"/>
          </p:cNvSpPr>
          <p:nvPr>
            <p:ph type="sldNum" sz="quarter" idx="5"/>
          </p:nvPr>
        </p:nvSpPr>
        <p:spPr/>
        <p:txBody>
          <a:bodyPr/>
          <a:lstStyle/>
          <a:p>
            <a:fld id="{41019D8C-A47D-4924-A2F0-25896A1FD039}" type="slidenum">
              <a:rPr lang="en-US" smtClean="0"/>
              <a:pPr/>
              <a:t>4</a:t>
            </a:fld>
            <a:endParaRPr lang="en-US"/>
          </a:p>
        </p:txBody>
      </p:sp>
    </p:spTree>
    <p:extLst>
      <p:ext uri="{BB962C8B-B14F-4D97-AF65-F5344CB8AC3E}">
        <p14:creationId xmlns:p14="http://schemas.microsoft.com/office/powerpoint/2010/main" val="223238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decentralized approach, vehicle detection is performed in the embedded platforms and only the vehicle count is uploaded to the cloud. The fundamental difference between this approach and the previous work is that, here, we need to estimate the traffic density on road, which was performed in the central server in the earlier study. This approach alleviates the demand for a high-speed network, however, imposes severe computational constraints (inherited from the embedded platforms) on the learning models. Therefore, we need to work on the deep learning architecture itself to make sorts of solution viable to practice</a:t>
            </a:r>
            <a:r>
              <a:rPr lang="en-US"/>
              <a:t>. Accordingly, </a:t>
            </a:r>
            <a:r>
              <a:rPr lang="en-US" dirty="0"/>
              <a:t>there exists some studies in the literature that deal with the DL architecture itself to make that viable for this sort of solution. Let me show some of the solutions.</a:t>
            </a:r>
          </a:p>
        </p:txBody>
      </p:sp>
      <p:sp>
        <p:nvSpPr>
          <p:cNvPr id="4" name="Slide Number Placeholder 3"/>
          <p:cNvSpPr>
            <a:spLocks noGrp="1"/>
          </p:cNvSpPr>
          <p:nvPr>
            <p:ph type="sldNum" sz="quarter" idx="5"/>
          </p:nvPr>
        </p:nvSpPr>
        <p:spPr/>
        <p:txBody>
          <a:bodyPr/>
          <a:lstStyle/>
          <a:p>
            <a:fld id="{41019D8C-A47D-4924-A2F0-25896A1FD039}" type="slidenum">
              <a:rPr lang="en-US" smtClean="0"/>
              <a:pPr/>
              <a:t>5</a:t>
            </a:fld>
            <a:endParaRPr lang="en-US"/>
          </a:p>
        </p:txBody>
      </p:sp>
    </p:spTree>
    <p:extLst>
      <p:ext uri="{BB962C8B-B14F-4D97-AF65-F5344CB8AC3E}">
        <p14:creationId xmlns:p14="http://schemas.microsoft.com/office/powerpoint/2010/main" val="310479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Tan et al., proposed a </a:t>
            </a:r>
            <a:r>
              <a:rPr lang="en-US" dirty="0" err="1"/>
              <a:t>scalabale</a:t>
            </a:r>
            <a:r>
              <a:rPr lang="en-US" dirty="0"/>
              <a:t> and efficient object detection model named </a:t>
            </a:r>
            <a:r>
              <a:rPr lang="en-US" dirty="0" err="1"/>
              <a:t>EfficientDet</a:t>
            </a:r>
            <a:r>
              <a:rPr lang="en-US" dirty="0"/>
              <a:t>. Besides, Wang et al., proposed scaled-yolov4 through scaling the cross-stage partial network. Next, </a:t>
            </a:r>
            <a:r>
              <a:rPr lang="en-US" dirty="0" err="1"/>
              <a:t>Jocher</a:t>
            </a:r>
            <a:r>
              <a:rPr lang="en-US" dirty="0"/>
              <a:t> et al., from </a:t>
            </a:r>
            <a:r>
              <a:rPr lang="en-US" dirty="0" err="1"/>
              <a:t>Ultralytics</a:t>
            </a:r>
            <a:r>
              <a:rPr lang="en-US" dirty="0"/>
              <a:t> company, proposed YOLOv5 for real-time object detection. The common drawback of these solutions is that they neither attain faster inference speed nor higher accuracy because of their inherent limitations. To overcome the limitations, we have proposed DhakaNet in our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1019D8C-A47D-4924-A2F0-25896A1FD039}" type="slidenum">
              <a:rPr lang="en-US" smtClean="0"/>
              <a:pPr/>
              <a:t>6</a:t>
            </a:fld>
            <a:endParaRPr lang="en-US"/>
          </a:p>
        </p:txBody>
      </p:sp>
    </p:spTree>
    <p:extLst>
      <p:ext uri="{BB962C8B-B14F-4D97-AF65-F5344CB8AC3E}">
        <p14:creationId xmlns:p14="http://schemas.microsoft.com/office/powerpoint/2010/main" val="331830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propose a novel low-resource deep learning architecture named DhakaNet for faster and more accurate vehicle detection in street-view traffic images, which have been captured from on-road cameras. Next, we will see our </a:t>
            </a:r>
            <a:r>
              <a:rPr lang="en-US"/>
              <a:t>proposed methodology.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1019D8C-A47D-4924-A2F0-25896A1FD039}" type="slidenum">
              <a:rPr lang="en-US" smtClean="0"/>
              <a:pPr/>
              <a:t>7</a:t>
            </a:fld>
            <a:endParaRPr lang="en-US"/>
          </a:p>
        </p:txBody>
      </p:sp>
    </p:spTree>
    <p:extLst>
      <p:ext uri="{BB962C8B-B14F-4D97-AF65-F5344CB8AC3E}">
        <p14:creationId xmlns:p14="http://schemas.microsoft.com/office/powerpoint/2010/main" val="3324474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backbone network, we propose a modified CSP module using higher number of filters and limiting the number of bottlenecks. In the left module, we use one bottleneck and in the right one, we use no bottleneck. The increased filters increase the accuracy and the limited bottleneck increase the inference speed. Next, we will see some existing neck networks along with their limitations. </a:t>
            </a:r>
          </a:p>
        </p:txBody>
      </p:sp>
      <p:sp>
        <p:nvSpPr>
          <p:cNvPr id="4" name="Slide Number Placeholder 3"/>
          <p:cNvSpPr>
            <a:spLocks noGrp="1"/>
          </p:cNvSpPr>
          <p:nvPr>
            <p:ph type="sldNum" sz="quarter" idx="5"/>
          </p:nvPr>
        </p:nvSpPr>
        <p:spPr/>
        <p:txBody>
          <a:bodyPr/>
          <a:lstStyle/>
          <a:p>
            <a:fld id="{41019D8C-A47D-4924-A2F0-25896A1FD039}" type="slidenum">
              <a:rPr lang="en-US" smtClean="0"/>
              <a:pPr/>
              <a:t>8</a:t>
            </a:fld>
            <a:endParaRPr lang="en-US"/>
          </a:p>
        </p:txBody>
      </p:sp>
    </p:spTree>
    <p:extLst>
      <p:ext uri="{BB962C8B-B14F-4D97-AF65-F5344CB8AC3E}">
        <p14:creationId xmlns:p14="http://schemas.microsoft.com/office/powerpoint/2010/main" val="124964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neck network, we propose a modified </a:t>
            </a:r>
            <a:r>
              <a:rPr lang="en-US" dirty="0" err="1"/>
              <a:t>PANet</a:t>
            </a:r>
            <a:r>
              <a:rPr lang="en-US" dirty="0"/>
              <a:t> that adds an extra edge from input to output nodes if they are at the same level. It fuses more features without adding much computational cost. Next, we will propose a novel plugin module to increase the accuracy of our low-resource architecture.</a:t>
            </a:r>
          </a:p>
        </p:txBody>
      </p:sp>
      <p:sp>
        <p:nvSpPr>
          <p:cNvPr id="4" name="Slide Number Placeholder 3"/>
          <p:cNvSpPr>
            <a:spLocks noGrp="1"/>
          </p:cNvSpPr>
          <p:nvPr>
            <p:ph type="sldNum" sz="quarter" idx="5"/>
          </p:nvPr>
        </p:nvSpPr>
        <p:spPr/>
        <p:txBody>
          <a:bodyPr/>
          <a:lstStyle/>
          <a:p>
            <a:fld id="{41019D8C-A47D-4924-A2F0-25896A1FD039}" type="slidenum">
              <a:rPr lang="en-US" smtClean="0"/>
              <a:pPr/>
              <a:t>9</a:t>
            </a:fld>
            <a:endParaRPr lang="en-US"/>
          </a:p>
        </p:txBody>
      </p:sp>
    </p:spTree>
    <p:extLst>
      <p:ext uri="{BB962C8B-B14F-4D97-AF65-F5344CB8AC3E}">
        <p14:creationId xmlns:p14="http://schemas.microsoft.com/office/powerpoint/2010/main" val="41813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28E1877-D553-4C29-9FA4-FEC01FAB3641}"/>
              </a:ext>
            </a:extLst>
          </p:cNvPr>
          <p:cNvSpPr>
            <a:spLocks noGrp="1"/>
          </p:cNvSpPr>
          <p:nvPr>
            <p:ph type="ctrTitle"/>
          </p:nvPr>
        </p:nvSpPr>
        <p:spPr>
          <a:xfrm>
            <a:off x="685800" y="2130425"/>
            <a:ext cx="7772400" cy="1470025"/>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8" name="Subtitle 2">
            <a:extLst>
              <a:ext uri="{FF2B5EF4-FFF2-40B4-BE49-F238E27FC236}">
                <a16:creationId xmlns:a16="http://schemas.microsoft.com/office/drawing/2014/main" id="{D4403A81-7DBA-4DA5-B0F0-44277E26C2A7}"/>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Title 1">
            <a:extLst>
              <a:ext uri="{FF2B5EF4-FFF2-40B4-BE49-F238E27FC236}">
                <a16:creationId xmlns:a16="http://schemas.microsoft.com/office/drawing/2014/main" id="{6B35368A-D807-4E8F-99BD-E0A9FB7F18EA}"/>
              </a:ext>
            </a:extLst>
          </p:cNvPr>
          <p:cNvSpPr txBox="1">
            <a:spLocks/>
          </p:cNvSpPr>
          <p:nvPr userDrawn="1"/>
        </p:nvSpPr>
        <p:spPr>
          <a:xfrm>
            <a:off x="0" y="-214"/>
            <a:ext cx="9144000" cy="1143000"/>
          </a:xfrm>
          <a:prstGeom prst="rect">
            <a:avLst/>
          </a:prstGeom>
          <a:solidFill>
            <a:schemeClr val="accent5">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Times New Roman" panose="02020603050405020304" pitchFamily="18" charset="0"/>
                <a:ea typeface="+mj-ea"/>
                <a:cs typeface="Times New Roman" panose="02020603050405020304" pitchFamily="18"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8C826AC-719B-4869-8B14-098533EA6D8D}" type="datetime1">
              <a:rPr lang="en-US" smtClean="0"/>
              <a:pPr/>
              <a:t>11-Nov-21</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a:t>NSysS 2017, Dhaka, Bangladesh</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5EFB990-9AB1-4068-8E66-3B08B31481FA}" type="datetime1">
              <a:rPr lang="en-US" smtClean="0"/>
              <a:pPr/>
              <a:t>11-Nov-21</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a:t>NSysS 2017, Dhaka, Bangladesh</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1"/>
            <a:ext cx="2133600" cy="365125"/>
          </a:xfrm>
          <a:prstGeom prst="rect">
            <a:avLst/>
          </a:prstGeom>
        </p:spPr>
        <p:txBody>
          <a:bodyPr/>
          <a:lstStyle/>
          <a:p>
            <a:fld id="{6086A160-BF89-4852-A3DD-572697436944}" type="datetime1">
              <a:rPr lang="en-US" smtClean="0"/>
              <a:pPr/>
              <a:t>11-Nov-21</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1"/>
          <p:cNvSpPr txBox="1">
            <a:spLocks/>
          </p:cNvSpPr>
          <p:nvPr userDrawn="1"/>
        </p:nvSpPr>
        <p:spPr>
          <a:xfrm>
            <a:off x="0" y="76200"/>
            <a:ext cx="9144000" cy="1905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B0F0"/>
                </a:solidFill>
                <a:latin typeface="Times New Roman" pitchFamily="18" charset="0"/>
                <a:cs typeface="Times New Roman" pitchFamily="18" charset="0"/>
              </a:rPr>
              <a:t>DhakaNet: Unstructured Vehicle Detection using Limited Computational Resources</a:t>
            </a:r>
            <a:endParaRPr lang="en-US" sz="3600" b="1" dirty="0">
              <a:solidFill>
                <a:srgbClr val="B41823"/>
              </a:solidFill>
              <a:latin typeface="Times New Roman" pitchFamily="18" charset="0"/>
              <a:cs typeface="Times New Roman" pitchFamily="18" charset="0"/>
            </a:endParaRPr>
          </a:p>
        </p:txBody>
      </p:sp>
      <p:cxnSp>
        <p:nvCxnSpPr>
          <p:cNvPr id="10" name="Straight Connector 9"/>
          <p:cNvCxnSpPr/>
          <p:nvPr userDrawn="1"/>
        </p:nvCxnSpPr>
        <p:spPr>
          <a:xfrm>
            <a:off x="304800" y="2057400"/>
            <a:ext cx="85344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00336" y="4702314"/>
            <a:ext cx="8534400" cy="707886"/>
          </a:xfrm>
          <a:prstGeom prst="rect">
            <a:avLst/>
          </a:prstGeom>
          <a:noFill/>
        </p:spPr>
        <p:txBody>
          <a:bodyPr wrap="square" rtlCol="0">
            <a:spAutoFit/>
          </a:bodyPr>
          <a:lstStyle/>
          <a:p>
            <a:pPr algn="ctr"/>
            <a:r>
              <a:rPr lang="en-US" sz="2000" b="1" baseline="30000" dirty="0">
                <a:solidFill>
                  <a:schemeClr val="tx1"/>
                </a:solidFill>
                <a:latin typeface="Times New Roman" pitchFamily="18" charset="0"/>
                <a:cs typeface="Times New Roman" pitchFamily="18" charset="0"/>
              </a:rPr>
              <a:t>1,2,3,4,6</a:t>
            </a:r>
            <a:r>
              <a:rPr lang="en-US" sz="2000" b="1" dirty="0">
                <a:solidFill>
                  <a:schemeClr val="tx1"/>
                </a:solidFill>
                <a:latin typeface="Times New Roman" pitchFamily="18" charset="0"/>
                <a:cs typeface="Times New Roman" pitchFamily="18" charset="0"/>
              </a:rPr>
              <a:t>Bangladesh University of Engineering and Technology, Bangladesh</a:t>
            </a:r>
          </a:p>
          <a:p>
            <a:pPr algn="ctr"/>
            <a:r>
              <a:rPr lang="en-US" sz="2000" b="1" baseline="30000" dirty="0">
                <a:solidFill>
                  <a:schemeClr val="tx1"/>
                </a:solidFill>
                <a:latin typeface="Times New Roman" pitchFamily="18" charset="0"/>
                <a:cs typeface="Times New Roman" pitchFamily="18" charset="0"/>
              </a:rPr>
              <a:t>5</a:t>
            </a:r>
            <a:r>
              <a:rPr lang="en-US" sz="2000" b="1" dirty="0">
                <a:solidFill>
                  <a:schemeClr val="tx1"/>
                </a:solidFill>
                <a:latin typeface="Times New Roman" pitchFamily="18" charset="0"/>
                <a:cs typeface="Times New Roman" pitchFamily="18" charset="0"/>
              </a:rPr>
              <a:t>University of Oklahoma, USA</a:t>
            </a:r>
          </a:p>
        </p:txBody>
      </p:sp>
      <p:sp>
        <p:nvSpPr>
          <p:cNvPr id="12" name="Rectangle 107"/>
          <p:cNvSpPr>
            <a:spLocks noChangeArrowheads="1"/>
          </p:cNvSpPr>
          <p:nvPr userDrawn="1"/>
        </p:nvSpPr>
        <p:spPr bwMode="auto">
          <a:xfrm>
            <a:off x="0" y="5707795"/>
            <a:ext cx="9144000" cy="1147773"/>
          </a:xfrm>
          <a:prstGeom prst="rect">
            <a:avLst/>
          </a:prstGeom>
          <a:solidFill>
            <a:schemeClr val="tx1">
              <a:lumMod val="65000"/>
              <a:lumOff val="35000"/>
            </a:schemeClr>
          </a:solidFill>
          <a:ln w="12700" algn="ctr">
            <a:solidFill>
              <a:schemeClr val="tx1"/>
            </a:solidFill>
            <a:round/>
            <a:headEnd/>
            <a:tailEnd/>
          </a:ln>
        </p:spPr>
        <p:txBody>
          <a:bodyPr lIns="109728" tIns="54864" rIns="109728" bIns="54864"/>
          <a:lstStyle/>
          <a:p>
            <a:pPr defTabSz="5267326"/>
            <a:endParaRPr lang="en-US" sz="900" dirty="0"/>
          </a:p>
        </p:txBody>
      </p:sp>
      <p:sp>
        <p:nvSpPr>
          <p:cNvPr id="14" name="TextBox 13"/>
          <p:cNvSpPr txBox="1"/>
          <p:nvPr userDrawn="1"/>
        </p:nvSpPr>
        <p:spPr>
          <a:xfrm>
            <a:off x="0" y="5728225"/>
            <a:ext cx="9144000" cy="1015663"/>
          </a:xfrm>
          <a:prstGeom prst="rect">
            <a:avLst/>
          </a:prstGeom>
          <a:noFill/>
        </p:spPr>
        <p:txBody>
          <a:bodyPr wrap="square" rtlCol="0">
            <a:spAutoFit/>
          </a:bodyPr>
          <a:lstStyle/>
          <a:p>
            <a:pPr algn="ctr"/>
            <a:r>
              <a:rPr lang="en-US" sz="4000" b="1" dirty="0">
                <a:solidFill>
                  <a:schemeClr val="bg1"/>
                </a:solidFill>
                <a:latin typeface="Times New Roman" pitchFamily="18" charset="0"/>
                <a:cs typeface="Times New Roman" pitchFamily="18" charset="0"/>
              </a:rPr>
              <a:t>ICDM</a:t>
            </a:r>
            <a:r>
              <a:rPr lang="en-US" sz="4000" b="1" baseline="0" dirty="0">
                <a:solidFill>
                  <a:schemeClr val="bg1"/>
                </a:solidFill>
                <a:latin typeface="Times New Roman" pitchFamily="18" charset="0"/>
                <a:cs typeface="Times New Roman" pitchFamily="18" charset="0"/>
              </a:rPr>
              <a:t> </a:t>
            </a:r>
            <a:r>
              <a:rPr lang="en-US" sz="4000" b="1" dirty="0">
                <a:solidFill>
                  <a:schemeClr val="bg1"/>
                </a:solidFill>
                <a:latin typeface="Times New Roman" pitchFamily="18" charset="0"/>
                <a:cs typeface="Times New Roman" pitchFamily="18" charset="0"/>
              </a:rPr>
              <a:t>2021</a:t>
            </a:r>
          </a:p>
          <a:p>
            <a:pPr algn="ctr"/>
            <a:r>
              <a:rPr lang="en-US" sz="2000" i="1" dirty="0">
                <a:solidFill>
                  <a:schemeClr val="bg1"/>
                </a:solidFill>
                <a:latin typeface="Times New Roman" pitchFamily="18" charset="0"/>
                <a:cs typeface="Times New Roman" pitchFamily="18" charset="0"/>
              </a:rPr>
              <a:t>Auckland, New Zealand</a:t>
            </a:r>
          </a:p>
        </p:txBody>
      </p:sp>
      <p:pic>
        <p:nvPicPr>
          <p:cNvPr id="13" name="Picture 12">
            <a:extLst>
              <a:ext uri="{FF2B5EF4-FFF2-40B4-BE49-F238E27FC236}">
                <a16:creationId xmlns:a16="http://schemas.microsoft.com/office/drawing/2014/main" id="{D47337BD-DD5F-42EF-8F26-32DA39412B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6030931"/>
            <a:ext cx="1371600" cy="750869"/>
          </a:xfrm>
          <a:prstGeom prst="rect">
            <a:avLst/>
          </a:prstGeom>
          <a:solidFill>
            <a:schemeClr val="bg1"/>
          </a:solidFill>
        </p:spPr>
      </p:pic>
      <p:pic>
        <p:nvPicPr>
          <p:cNvPr id="15" name="Picture 14">
            <a:extLst>
              <a:ext uri="{FF2B5EF4-FFF2-40B4-BE49-F238E27FC236}">
                <a16:creationId xmlns:a16="http://schemas.microsoft.com/office/drawing/2014/main" id="{0C724726-9AD2-4378-8510-7707FCF72B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1553" y="3335353"/>
            <a:ext cx="1160447" cy="1160447"/>
          </a:xfrm>
          <a:prstGeom prst="rect">
            <a:avLst/>
          </a:prstGeom>
        </p:spPr>
      </p:pic>
      <p:sp>
        <p:nvSpPr>
          <p:cNvPr id="2" name="TextBox 1">
            <a:extLst>
              <a:ext uri="{FF2B5EF4-FFF2-40B4-BE49-F238E27FC236}">
                <a16:creationId xmlns:a16="http://schemas.microsoft.com/office/drawing/2014/main" id="{9713FC87-841E-491A-B14E-447A5BDA9AA4}"/>
              </a:ext>
            </a:extLst>
          </p:cNvPr>
          <p:cNvSpPr txBox="1"/>
          <p:nvPr userDrawn="1"/>
        </p:nvSpPr>
        <p:spPr>
          <a:xfrm>
            <a:off x="7315200" y="5650468"/>
            <a:ext cx="1781257" cy="369332"/>
          </a:xfrm>
          <a:prstGeom prst="rect">
            <a:avLst/>
          </a:prstGeom>
          <a:noFill/>
        </p:spPr>
        <p:txBody>
          <a:bodyPr wrap="none" rtlCol="0">
            <a:spAutoFit/>
          </a:bodyPr>
          <a:lstStyle/>
          <a:p>
            <a:r>
              <a:rPr lang="en-US" b="0" dirty="0">
                <a:solidFill>
                  <a:schemeClr val="bg1"/>
                </a:solidFill>
                <a:latin typeface="Times New Roman" panose="02020603050405020304" pitchFamily="18" charset="0"/>
                <a:cs typeface="Times New Roman" panose="02020603050405020304" pitchFamily="18" charset="0"/>
              </a:rPr>
              <a:t>Fellowship from:</a:t>
            </a:r>
          </a:p>
        </p:txBody>
      </p:sp>
      <p:pic>
        <p:nvPicPr>
          <p:cNvPr id="9" name="Picture 8" descr="A picture containing text, stop, sign, red&#10;&#10;Description automatically generated">
            <a:extLst>
              <a:ext uri="{FF2B5EF4-FFF2-40B4-BE49-F238E27FC236}">
                <a16:creationId xmlns:a16="http://schemas.microsoft.com/office/drawing/2014/main" id="{80BC3C6E-15EF-44A3-923F-00973877697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67536" y="3429000"/>
            <a:ext cx="834961" cy="1075472"/>
          </a:xfrm>
          <a:prstGeom prst="rect">
            <a:avLst/>
          </a:prstGeom>
        </p:spPr>
      </p:pic>
    </p:spTree>
    <p:extLst>
      <p:ext uri="{BB962C8B-B14F-4D97-AF65-F5344CB8AC3E}">
        <p14:creationId xmlns:p14="http://schemas.microsoft.com/office/powerpoint/2010/main" val="2845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1460" y="1269841"/>
            <a:ext cx="8641080" cy="4978559"/>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713220" y="6356351"/>
            <a:ext cx="2133600" cy="365125"/>
          </a:xfrm>
        </p:spPr>
        <p:txBody>
          <a:bodyPr/>
          <a:lstStyle>
            <a:lvl1pPr>
              <a:defRPr sz="1600"/>
            </a:lvl1pPr>
          </a:lstStyle>
          <a:p>
            <a:fld id="{B6F15528-21DE-4FAA-801E-634DDDAF4B2B}" type="slidenum">
              <a:rPr lang="en-US" smtClean="0"/>
              <a:pPr/>
              <a:t>‹#›</a:t>
            </a:fld>
            <a:endParaRPr lang="en-US" dirty="0"/>
          </a:p>
        </p:txBody>
      </p:sp>
      <p:sp>
        <p:nvSpPr>
          <p:cNvPr id="8" name="Title 1">
            <a:extLst>
              <a:ext uri="{FF2B5EF4-FFF2-40B4-BE49-F238E27FC236}">
                <a16:creationId xmlns:a16="http://schemas.microsoft.com/office/drawing/2014/main" id="{1783461C-FF3D-434C-8A44-48B505373505}"/>
              </a:ext>
            </a:extLst>
          </p:cNvPr>
          <p:cNvSpPr>
            <a:spLocks noGrp="1"/>
          </p:cNvSpPr>
          <p:nvPr>
            <p:ph type="title"/>
          </p:nvPr>
        </p:nvSpPr>
        <p:spPr>
          <a:xfrm>
            <a:off x="0" y="4549"/>
            <a:ext cx="9144000" cy="1143000"/>
          </a:xfrm>
          <a:solidFill>
            <a:schemeClr val="accent5">
              <a:lumMod val="60000"/>
              <a:lumOff val="40000"/>
            </a:schemeClr>
          </a:solidFill>
          <a:ln>
            <a:solidFill>
              <a:schemeClr val="accent5">
                <a:lumMod val="60000"/>
                <a:lumOff val="40000"/>
              </a:schemeClr>
            </a:solidFill>
          </a:ln>
        </p:spPr>
        <p:txBody>
          <a:bodyPr/>
          <a:lstStyle>
            <a:lvl1pPr algn="ctr">
              <a:defRPr>
                <a:solidFill>
                  <a:schemeClr val="bg1"/>
                </a:solidFill>
              </a:defRPr>
            </a:lvl1pPr>
          </a:lstStyle>
          <a:p>
            <a:pPr algn="ctr"/>
            <a:r>
              <a:rPr lang="en-US" dirty="0"/>
              <a:t>Click to edit Master title style</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C6B5A641-AD58-46B3-9001-220696CC544E}" type="datetime1">
              <a:rPr lang="en-US" smtClean="0"/>
              <a:pPr/>
              <a:t>11-Nov-21</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r>
              <a:rPr lang="en-US"/>
              <a:t>NSysS 2017, Dhaka, Bangladesh</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95400"/>
            <a:ext cx="4267200" cy="4952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1"/>
            <a:ext cx="4267200" cy="49529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6553200" y="6356351"/>
            <a:ext cx="2362200" cy="365125"/>
          </a:xfrm>
        </p:spPr>
        <p:txBody>
          <a:bodyPr/>
          <a:lstStyle>
            <a:lvl1pPr>
              <a:defRPr sz="1600"/>
            </a:lvl1pPr>
          </a:lstStyle>
          <a:p>
            <a:fld id="{B6F15528-21DE-4FAA-801E-634DDDAF4B2B}" type="slidenum">
              <a:rPr lang="en-US" smtClean="0"/>
              <a:pPr/>
              <a:t>‹#›</a:t>
            </a:fld>
            <a:endParaRPr lang="en-US" dirty="0"/>
          </a:p>
        </p:txBody>
      </p:sp>
      <p:sp>
        <p:nvSpPr>
          <p:cNvPr id="9" name="Title 1">
            <a:extLst>
              <a:ext uri="{FF2B5EF4-FFF2-40B4-BE49-F238E27FC236}">
                <a16:creationId xmlns:a16="http://schemas.microsoft.com/office/drawing/2014/main" id="{EB1982D3-4907-4711-ADD0-85F3792AA787}"/>
              </a:ext>
            </a:extLst>
          </p:cNvPr>
          <p:cNvSpPr>
            <a:spLocks noGrp="1"/>
          </p:cNvSpPr>
          <p:nvPr>
            <p:ph type="title"/>
          </p:nvPr>
        </p:nvSpPr>
        <p:spPr>
          <a:xfrm>
            <a:off x="0" y="4549"/>
            <a:ext cx="9144000" cy="1143000"/>
          </a:xfrm>
          <a:solidFill>
            <a:schemeClr val="accent5">
              <a:lumMod val="60000"/>
              <a:lumOff val="40000"/>
            </a:schemeClr>
          </a:solidFill>
          <a:ln>
            <a:solidFill>
              <a:schemeClr val="accent5">
                <a:lumMod val="60000"/>
                <a:lumOff val="40000"/>
              </a:schemeClr>
            </a:solidFill>
          </a:ln>
        </p:spPr>
        <p:txBody>
          <a:bodyPr/>
          <a:lstStyle>
            <a:lvl1pPr algn="ctr">
              <a:defRPr>
                <a:solidFill>
                  <a:schemeClr val="bg1"/>
                </a:solidFill>
              </a:defRPr>
            </a:lvl1pPr>
          </a:lstStyle>
          <a:p>
            <a:pPr algn="ctr"/>
            <a:r>
              <a:rPr lang="en-US" dirty="0"/>
              <a:t>Click to edit Master title style</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77E954D9-15E6-4F9F-9AAB-525D891F4CC8}" type="datetime1">
              <a:rPr lang="en-US" smtClean="0"/>
              <a:pPr/>
              <a:t>11-Nov-21</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r>
              <a:rPr lang="en-US"/>
              <a:t>NSysS 2017, Dhaka, Bangladesh</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F89DD511-F0CF-414B-8CC3-40128CABDC0F}" type="datetime1">
              <a:rPr lang="en-US" smtClean="0"/>
              <a:pPr/>
              <a:t>11-Nov-21</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r>
              <a:rPr lang="en-US"/>
              <a:t>NSysS 2017, Dhaka, Bangladesh</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D1A878B9-5331-40A4-B7F6-3FEA39852E20}" type="datetime1">
              <a:rPr lang="en-US" smtClean="0"/>
              <a:pPr/>
              <a:t>11-Nov-21</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r>
              <a:rPr lang="en-US"/>
              <a:t>NSysS 2017, Dhaka, Bangladesh</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DE8174F9-F77C-4EBC-B891-DDF89DA37E4B}" type="datetime1">
              <a:rPr lang="en-US" smtClean="0"/>
              <a:pPr/>
              <a:t>11-Nov-21</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r>
              <a:rPr lang="en-US"/>
              <a:t>NSysS 2017, Dhaka, Bangladesh</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EA47D6BF-0673-4158-B56C-DDB6218EDF70}" type="datetime1">
              <a:rPr lang="en-US" smtClean="0"/>
              <a:pPr/>
              <a:t>11-Nov-21</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r>
              <a:rPr lang="en-US"/>
              <a:t>NSysS 2017, Dhaka, Bangladesh</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solidFill>
                <a:latin typeface="Times New Roman" panose="02020603050405020304" pitchFamily="18" charset="0"/>
                <a:cs typeface="Times New Roman" panose="02020603050405020304" pitchFamily="18"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toha@tmdm.butex.edu.bd"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www.thedailystar.net/frontpage/colossal-loss-1553002" TargetMode="External"/><Relationship Id="rId5" Type="http://schemas.openxmlformats.org/officeDocument/2006/relationships/hyperlink" Target="https://openknowledge.worldbank.org/handle/10986/29925"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0" y="2286000"/>
            <a:ext cx="9144000" cy="898957"/>
          </a:xfrm>
          <a:prstGeom prst="rect">
            <a:avLst/>
          </a:prstGeom>
        </p:spPr>
        <p:txBody>
          <a:bodyPr>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300" b="1" u="sng" dirty="0"/>
              <a:t>Tarik Reza Toha</a:t>
            </a:r>
            <a:r>
              <a:rPr lang="en-US" sz="2300" b="1" u="sng" baseline="30000" dirty="0"/>
              <a:t>1</a:t>
            </a:r>
            <a:r>
              <a:rPr lang="en-US" sz="2300" dirty="0"/>
              <a:t>, </a:t>
            </a:r>
            <a:r>
              <a:rPr lang="en-US" sz="2300" dirty="0" err="1"/>
              <a:t>Masfiqur</a:t>
            </a:r>
            <a:r>
              <a:rPr lang="en-US" sz="2300" dirty="0"/>
              <a:t> Rahaman</a:t>
            </a:r>
            <a:r>
              <a:rPr lang="en-US" sz="2300" baseline="30000" dirty="0"/>
              <a:t>2</a:t>
            </a:r>
            <a:r>
              <a:rPr lang="en-US" sz="2300" dirty="0"/>
              <a:t>, Saiful Islam Salim</a:t>
            </a:r>
            <a:r>
              <a:rPr lang="en-US" sz="2300" baseline="30000" dirty="0"/>
              <a:t>3</a:t>
            </a:r>
            <a:r>
              <a:rPr lang="en-US" sz="2300" dirty="0"/>
              <a:t>, </a:t>
            </a:r>
            <a:r>
              <a:rPr lang="en-US" sz="2300" dirty="0" err="1"/>
              <a:t>Mainul</a:t>
            </a:r>
            <a:r>
              <a:rPr lang="en-US" sz="2300" dirty="0"/>
              <a:t> Hossain</a:t>
            </a:r>
            <a:r>
              <a:rPr lang="en-US" sz="2300" baseline="30000" dirty="0"/>
              <a:t>4</a:t>
            </a:r>
            <a:r>
              <a:rPr lang="en-US" sz="2300" dirty="0"/>
              <a:t>, </a:t>
            </a:r>
            <a:r>
              <a:rPr lang="en-US" sz="2300" dirty="0" err="1"/>
              <a:t>Arif</a:t>
            </a:r>
            <a:r>
              <a:rPr lang="en-US" sz="2300" dirty="0"/>
              <a:t> </a:t>
            </a:r>
            <a:r>
              <a:rPr lang="en-US" sz="2300" dirty="0" err="1"/>
              <a:t>Mohaimin</a:t>
            </a:r>
            <a:r>
              <a:rPr lang="en-US" sz="2300" dirty="0"/>
              <a:t> Sadri</a:t>
            </a:r>
            <a:r>
              <a:rPr lang="en-US" sz="2300" baseline="30000" dirty="0"/>
              <a:t>5</a:t>
            </a:r>
            <a:r>
              <a:rPr lang="en-US" sz="2300" dirty="0"/>
              <a:t>, and A. B. M. Alim Al Islam</a:t>
            </a:r>
            <a:r>
              <a:rPr lang="en-US" sz="2300" baseline="30000" dirty="0"/>
              <a:t>6 </a:t>
            </a:r>
          </a:p>
        </p:txBody>
      </p:sp>
    </p:spTree>
    <p:extLst>
      <p:ext uri="{BB962C8B-B14F-4D97-AF65-F5344CB8AC3E}">
        <p14:creationId xmlns:p14="http://schemas.microsoft.com/office/powerpoint/2010/main" val="362764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C9A09411-E1FB-4B1A-8D86-342A8E54F58F}"/>
              </a:ext>
            </a:extLst>
          </p:cNvPr>
          <p:cNvPicPr>
            <a:picLocks noGrp="1" noChangeAspect="1"/>
          </p:cNvPicPr>
          <p:nvPr>
            <p:ph idx="1"/>
          </p:nvPr>
        </p:nvPicPr>
        <p:blipFill>
          <a:blip r:embed="rId3"/>
          <a:stretch>
            <a:fillRect/>
          </a:stretch>
        </p:blipFill>
        <p:spPr>
          <a:xfrm>
            <a:off x="3008240" y="1530919"/>
            <a:ext cx="3127519" cy="4456562"/>
          </a:xfrm>
          <a:prstGeom prst="rect">
            <a:avLst/>
          </a:prstGeom>
        </p:spPr>
      </p:pic>
      <p:sp>
        <p:nvSpPr>
          <p:cNvPr id="4" name="Slide Number Placeholder 3">
            <a:extLst>
              <a:ext uri="{FF2B5EF4-FFF2-40B4-BE49-F238E27FC236}">
                <a16:creationId xmlns:a16="http://schemas.microsoft.com/office/drawing/2014/main" id="{1AC349D4-B7DE-4617-9AD4-D5AE4811DE37}"/>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5" name="Title 4">
            <a:extLst>
              <a:ext uri="{FF2B5EF4-FFF2-40B4-BE49-F238E27FC236}">
                <a16:creationId xmlns:a16="http://schemas.microsoft.com/office/drawing/2014/main" id="{8EDA7A2E-1DF2-417D-846B-041D6E6A666B}"/>
              </a:ext>
            </a:extLst>
          </p:cNvPr>
          <p:cNvSpPr>
            <a:spLocks noGrp="1"/>
          </p:cNvSpPr>
          <p:nvPr>
            <p:ph type="title"/>
          </p:nvPr>
        </p:nvSpPr>
        <p:spPr>
          <a:xfrm>
            <a:off x="0" y="-7483"/>
            <a:ext cx="9144000" cy="1143000"/>
          </a:xfrm>
        </p:spPr>
        <p:txBody>
          <a:bodyPr/>
          <a:lstStyle/>
          <a:p>
            <a:r>
              <a:rPr lang="en-US" dirty="0"/>
              <a:t>MSAM: Our Proposed Plugin Module</a:t>
            </a:r>
          </a:p>
        </p:txBody>
      </p:sp>
      <p:sp>
        <p:nvSpPr>
          <p:cNvPr id="7" name="TextBox 6">
            <a:extLst>
              <a:ext uri="{FF2B5EF4-FFF2-40B4-BE49-F238E27FC236}">
                <a16:creationId xmlns:a16="http://schemas.microsoft.com/office/drawing/2014/main" id="{444EA728-72DC-4D81-B67F-0D2CBD0CD08C}"/>
              </a:ext>
            </a:extLst>
          </p:cNvPr>
          <p:cNvSpPr txBox="1"/>
          <p:nvPr/>
        </p:nvSpPr>
        <p:spPr>
          <a:xfrm>
            <a:off x="1517639" y="5956241"/>
            <a:ext cx="6108721"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Multi-Scale Attention Module</a:t>
            </a:r>
          </a:p>
        </p:txBody>
      </p:sp>
      <p:sp>
        <p:nvSpPr>
          <p:cNvPr id="8" name="Cloud Callout 5">
            <a:extLst>
              <a:ext uri="{FF2B5EF4-FFF2-40B4-BE49-F238E27FC236}">
                <a16:creationId xmlns:a16="http://schemas.microsoft.com/office/drawing/2014/main" id="{FB48FF28-22B1-4297-B1DE-F8B5CC0E858C}"/>
              </a:ext>
            </a:extLst>
          </p:cNvPr>
          <p:cNvSpPr/>
          <p:nvPr/>
        </p:nvSpPr>
        <p:spPr>
          <a:xfrm>
            <a:off x="54864" y="1147549"/>
            <a:ext cx="3124200" cy="1873172"/>
          </a:xfrm>
          <a:prstGeom prst="cloudCallout">
            <a:avLst>
              <a:gd name="adj1" fmla="val 52370"/>
              <a:gd name="adj2" fmla="val 31617"/>
            </a:avLst>
          </a:prstGeom>
          <a:solidFill>
            <a:schemeClr val="accent1">
              <a:lumMod val="20000"/>
              <a:lumOff val="80000"/>
            </a:schemeClr>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latin typeface="Times New Roman" panose="02020603050405020304" pitchFamily="18" charset="0"/>
                <a:cs typeface="Times New Roman" panose="02020603050405020304" pitchFamily="18" charset="0"/>
              </a:rPr>
              <a:t>Fuses local features within the same layer</a:t>
            </a:r>
          </a:p>
        </p:txBody>
      </p:sp>
      <p:sp>
        <p:nvSpPr>
          <p:cNvPr id="9" name="Cloud Callout 5">
            <a:extLst>
              <a:ext uri="{FF2B5EF4-FFF2-40B4-BE49-F238E27FC236}">
                <a16:creationId xmlns:a16="http://schemas.microsoft.com/office/drawing/2014/main" id="{EDB3ED53-92FE-412E-9080-2918DA799BF3}"/>
              </a:ext>
            </a:extLst>
          </p:cNvPr>
          <p:cNvSpPr/>
          <p:nvPr/>
        </p:nvSpPr>
        <p:spPr>
          <a:xfrm>
            <a:off x="6006638" y="1322166"/>
            <a:ext cx="2840182" cy="1702884"/>
          </a:xfrm>
          <a:prstGeom prst="cloudCallout">
            <a:avLst>
              <a:gd name="adj1" fmla="val -53409"/>
              <a:gd name="adj2" fmla="val 84152"/>
            </a:avLst>
          </a:prstGeom>
          <a:solidFill>
            <a:schemeClr val="accent1">
              <a:lumMod val="20000"/>
              <a:lumOff val="80000"/>
            </a:schemeClr>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latin typeface="Times New Roman" panose="02020603050405020304" pitchFamily="18" charset="0"/>
                <a:cs typeface="Times New Roman" panose="02020603050405020304" pitchFamily="18" charset="0"/>
              </a:rPr>
              <a:t>Identifies meaningful features</a:t>
            </a:r>
          </a:p>
        </p:txBody>
      </p:sp>
      <p:sp>
        <p:nvSpPr>
          <p:cNvPr id="10" name="Rectangle: Rounded Corners 9">
            <a:extLst>
              <a:ext uri="{FF2B5EF4-FFF2-40B4-BE49-F238E27FC236}">
                <a16:creationId xmlns:a16="http://schemas.microsoft.com/office/drawing/2014/main" id="{D789027D-B85C-4ED2-8BCA-F043954C78AB}"/>
              </a:ext>
            </a:extLst>
          </p:cNvPr>
          <p:cNvSpPr/>
          <p:nvPr/>
        </p:nvSpPr>
        <p:spPr>
          <a:xfrm>
            <a:off x="3352800" y="2627402"/>
            <a:ext cx="2560437" cy="382408"/>
          </a:xfrm>
          <a:prstGeom prst="roundRect">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6AE59784-67E7-4542-92A0-67B7A0746E53}"/>
              </a:ext>
            </a:extLst>
          </p:cNvPr>
          <p:cNvSpPr/>
          <p:nvPr/>
        </p:nvSpPr>
        <p:spPr>
          <a:xfrm>
            <a:off x="3276600" y="3164353"/>
            <a:ext cx="2636637" cy="983682"/>
          </a:xfrm>
          <a:prstGeom prst="roundRect">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5AF0C8CC-CE18-43E6-8F41-9E50972431EE}"/>
              </a:ext>
            </a:extLst>
          </p:cNvPr>
          <p:cNvSpPr/>
          <p:nvPr/>
        </p:nvSpPr>
        <p:spPr>
          <a:xfrm>
            <a:off x="3276600" y="4267200"/>
            <a:ext cx="2636637" cy="1082049"/>
          </a:xfrm>
          <a:prstGeom prst="roundRect">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13" name="Cloud Callout 5">
            <a:extLst>
              <a:ext uri="{FF2B5EF4-FFF2-40B4-BE49-F238E27FC236}">
                <a16:creationId xmlns:a16="http://schemas.microsoft.com/office/drawing/2014/main" id="{6EE048B7-D4B3-46AD-8041-062D1C3A170B}"/>
              </a:ext>
            </a:extLst>
          </p:cNvPr>
          <p:cNvSpPr/>
          <p:nvPr/>
        </p:nvSpPr>
        <p:spPr>
          <a:xfrm>
            <a:off x="6298738" y="3276600"/>
            <a:ext cx="2840182" cy="1702884"/>
          </a:xfrm>
          <a:prstGeom prst="cloudCallout">
            <a:avLst>
              <a:gd name="adj1" fmla="val -60069"/>
              <a:gd name="adj2" fmla="val 38594"/>
            </a:avLst>
          </a:prstGeom>
          <a:solidFill>
            <a:schemeClr val="accent1">
              <a:lumMod val="20000"/>
              <a:lumOff val="80000"/>
            </a:schemeClr>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latin typeface="Times New Roman" panose="02020603050405020304" pitchFamily="18" charset="0"/>
                <a:cs typeface="Times New Roman" panose="02020603050405020304" pitchFamily="18" charset="0"/>
              </a:rPr>
              <a:t>Localizes meaningful features</a:t>
            </a:r>
          </a:p>
        </p:txBody>
      </p:sp>
    </p:spTree>
    <p:extLst>
      <p:ext uri="{BB962C8B-B14F-4D97-AF65-F5344CB8AC3E}">
        <p14:creationId xmlns:p14="http://schemas.microsoft.com/office/powerpoint/2010/main" val="288144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43EA0E-F7CF-420B-886E-A9212A889553}"/>
              </a:ext>
            </a:extLst>
          </p:cNvPr>
          <p:cNvPicPr>
            <a:picLocks noGrp="1" noChangeAspect="1"/>
          </p:cNvPicPr>
          <p:nvPr>
            <p:ph idx="1"/>
          </p:nvPr>
        </p:nvPicPr>
        <p:blipFill>
          <a:blip r:embed="rId3"/>
          <a:stretch>
            <a:fillRect/>
          </a:stretch>
        </p:blipFill>
        <p:spPr>
          <a:xfrm>
            <a:off x="250825" y="1313429"/>
            <a:ext cx="8642350" cy="4891542"/>
          </a:xfrm>
          <a:prstGeom prst="rect">
            <a:avLst/>
          </a:prstGeom>
        </p:spPr>
      </p:pic>
      <p:sp>
        <p:nvSpPr>
          <p:cNvPr id="4" name="Slide Number Placeholder 3">
            <a:extLst>
              <a:ext uri="{FF2B5EF4-FFF2-40B4-BE49-F238E27FC236}">
                <a16:creationId xmlns:a16="http://schemas.microsoft.com/office/drawing/2014/main" id="{1970B160-04A7-4CC6-9372-128CFA59BA2F}"/>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6" name="Title 5">
            <a:extLst>
              <a:ext uri="{FF2B5EF4-FFF2-40B4-BE49-F238E27FC236}">
                <a16:creationId xmlns:a16="http://schemas.microsoft.com/office/drawing/2014/main" id="{9C925A60-19CA-42B4-8CD0-0B0341AB8A24}"/>
              </a:ext>
            </a:extLst>
          </p:cNvPr>
          <p:cNvSpPr>
            <a:spLocks noGrp="1"/>
          </p:cNvSpPr>
          <p:nvPr>
            <p:ph type="title"/>
          </p:nvPr>
        </p:nvSpPr>
        <p:spPr>
          <a:xfrm>
            <a:off x="0" y="-7483"/>
            <a:ext cx="9144000" cy="1143000"/>
          </a:xfrm>
        </p:spPr>
        <p:txBody>
          <a:bodyPr/>
          <a:lstStyle/>
          <a:p>
            <a:r>
              <a:rPr lang="en-US" dirty="0"/>
              <a:t>DhakaNet: Our Proposed Architecture</a:t>
            </a:r>
          </a:p>
        </p:txBody>
      </p:sp>
      <p:sp>
        <p:nvSpPr>
          <p:cNvPr id="9" name="TextBox 8">
            <a:extLst>
              <a:ext uri="{FF2B5EF4-FFF2-40B4-BE49-F238E27FC236}">
                <a16:creationId xmlns:a16="http://schemas.microsoft.com/office/drawing/2014/main" id="{C6339C76-4BBA-4929-A788-09856542EE83}"/>
              </a:ext>
            </a:extLst>
          </p:cNvPr>
          <p:cNvSpPr txBox="1"/>
          <p:nvPr/>
        </p:nvSpPr>
        <p:spPr>
          <a:xfrm>
            <a:off x="2590800" y="6307397"/>
            <a:ext cx="4267199"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Scaling Factor = 0.29</a:t>
            </a:r>
          </a:p>
        </p:txBody>
      </p:sp>
      <p:sp>
        <p:nvSpPr>
          <p:cNvPr id="10" name="Rectangle: Rounded Corners 9">
            <a:extLst>
              <a:ext uri="{FF2B5EF4-FFF2-40B4-BE49-F238E27FC236}">
                <a16:creationId xmlns:a16="http://schemas.microsoft.com/office/drawing/2014/main" id="{E50D3BC1-E312-4617-860E-39A7448C555C}"/>
              </a:ext>
            </a:extLst>
          </p:cNvPr>
          <p:cNvSpPr/>
          <p:nvPr/>
        </p:nvSpPr>
        <p:spPr>
          <a:xfrm>
            <a:off x="1371600" y="2286000"/>
            <a:ext cx="1752600" cy="333916"/>
          </a:xfrm>
          <a:prstGeom prst="round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8B6E255A-3ACC-4283-A5DE-717287086EB4}"/>
              </a:ext>
            </a:extLst>
          </p:cNvPr>
          <p:cNvSpPr/>
          <p:nvPr/>
        </p:nvSpPr>
        <p:spPr>
          <a:xfrm>
            <a:off x="1371600" y="2942684"/>
            <a:ext cx="1752600" cy="333916"/>
          </a:xfrm>
          <a:prstGeom prst="round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76FB91A6-E648-44D3-9862-BD503194BDF8}"/>
              </a:ext>
            </a:extLst>
          </p:cNvPr>
          <p:cNvSpPr/>
          <p:nvPr/>
        </p:nvSpPr>
        <p:spPr>
          <a:xfrm>
            <a:off x="1371600" y="4363720"/>
            <a:ext cx="1752600" cy="333916"/>
          </a:xfrm>
          <a:prstGeom prst="round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E03B56AF-69D7-4CCB-857C-6ACE8F951929}"/>
              </a:ext>
            </a:extLst>
          </p:cNvPr>
          <p:cNvSpPr/>
          <p:nvPr/>
        </p:nvSpPr>
        <p:spPr>
          <a:xfrm>
            <a:off x="1371600" y="5045804"/>
            <a:ext cx="1752600" cy="333916"/>
          </a:xfrm>
          <a:prstGeom prst="round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557AAF5C-B5C8-436F-9940-29C0E200A98C}"/>
              </a:ext>
            </a:extLst>
          </p:cNvPr>
          <p:cNvSpPr/>
          <p:nvPr/>
        </p:nvSpPr>
        <p:spPr>
          <a:xfrm>
            <a:off x="3550920" y="3962400"/>
            <a:ext cx="1752600" cy="333916"/>
          </a:xfrm>
          <a:prstGeom prst="round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E4E361E3-156B-496F-9D09-842C3B141B56}"/>
              </a:ext>
            </a:extLst>
          </p:cNvPr>
          <p:cNvSpPr/>
          <p:nvPr/>
        </p:nvSpPr>
        <p:spPr>
          <a:xfrm>
            <a:off x="5509260" y="2942684"/>
            <a:ext cx="1927860" cy="333916"/>
          </a:xfrm>
          <a:prstGeom prst="round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3FBAB6F9-5D05-4FA2-A62D-4143670871C5}"/>
              </a:ext>
            </a:extLst>
          </p:cNvPr>
          <p:cNvSpPr/>
          <p:nvPr/>
        </p:nvSpPr>
        <p:spPr>
          <a:xfrm>
            <a:off x="5496560" y="4343400"/>
            <a:ext cx="1927860" cy="333916"/>
          </a:xfrm>
          <a:prstGeom prst="round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C598723D-0314-489F-9CCA-41B3A9CC9D48}"/>
              </a:ext>
            </a:extLst>
          </p:cNvPr>
          <p:cNvSpPr/>
          <p:nvPr/>
        </p:nvSpPr>
        <p:spPr>
          <a:xfrm>
            <a:off x="5520690" y="5735320"/>
            <a:ext cx="1927860" cy="333916"/>
          </a:xfrm>
          <a:prstGeom prst="roundRect">
            <a:avLst/>
          </a:prstGeom>
          <a:no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0" name="Cloud Callout 5">
            <a:extLst>
              <a:ext uri="{FF2B5EF4-FFF2-40B4-BE49-F238E27FC236}">
                <a16:creationId xmlns:a16="http://schemas.microsoft.com/office/drawing/2014/main" id="{3A9BAB3D-85D9-4C97-A007-8FD4E32FA038}"/>
              </a:ext>
            </a:extLst>
          </p:cNvPr>
          <p:cNvSpPr/>
          <p:nvPr/>
        </p:nvSpPr>
        <p:spPr>
          <a:xfrm>
            <a:off x="2971800" y="1162049"/>
            <a:ext cx="2234361" cy="1104711"/>
          </a:xfrm>
          <a:prstGeom prst="cloudCallout">
            <a:avLst>
              <a:gd name="adj1" fmla="val -54349"/>
              <a:gd name="adj2" fmla="val 65035"/>
            </a:avLst>
          </a:prstGeom>
          <a:solidFill>
            <a:schemeClr val="accent2">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latin typeface="Times New Roman" panose="02020603050405020304" pitchFamily="18" charset="0"/>
                <a:cs typeface="Times New Roman" panose="02020603050405020304" pitchFamily="18" charset="0"/>
              </a:rPr>
              <a:t>Modified CSP module</a:t>
            </a:r>
          </a:p>
        </p:txBody>
      </p:sp>
      <p:sp>
        <p:nvSpPr>
          <p:cNvPr id="21" name="Rectangle: Rounded Corners 20">
            <a:extLst>
              <a:ext uri="{FF2B5EF4-FFF2-40B4-BE49-F238E27FC236}">
                <a16:creationId xmlns:a16="http://schemas.microsoft.com/office/drawing/2014/main" id="{63E983EC-03CD-4344-8C9F-36A541B26EBC}"/>
              </a:ext>
            </a:extLst>
          </p:cNvPr>
          <p:cNvSpPr/>
          <p:nvPr/>
        </p:nvSpPr>
        <p:spPr>
          <a:xfrm>
            <a:off x="5520690" y="2619916"/>
            <a:ext cx="1927860" cy="351884"/>
          </a:xfrm>
          <a:prstGeom prst="roundRect">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B242B2A7-D26B-4434-880E-8193DD21B0D1}"/>
              </a:ext>
            </a:extLst>
          </p:cNvPr>
          <p:cNvSpPr/>
          <p:nvPr/>
        </p:nvSpPr>
        <p:spPr>
          <a:xfrm>
            <a:off x="5520690" y="3953416"/>
            <a:ext cx="1927860" cy="351884"/>
          </a:xfrm>
          <a:prstGeom prst="roundRect">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FDACE5FF-DE71-42E9-AA12-021E8283C9D6}"/>
              </a:ext>
            </a:extLst>
          </p:cNvPr>
          <p:cNvSpPr/>
          <p:nvPr/>
        </p:nvSpPr>
        <p:spPr>
          <a:xfrm>
            <a:off x="5520690" y="5372100"/>
            <a:ext cx="1927860" cy="351884"/>
          </a:xfrm>
          <a:prstGeom prst="roundRect">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24" name="Cloud Callout 5">
            <a:extLst>
              <a:ext uri="{FF2B5EF4-FFF2-40B4-BE49-F238E27FC236}">
                <a16:creationId xmlns:a16="http://schemas.microsoft.com/office/drawing/2014/main" id="{B106B63E-8988-4683-84F4-8C72DECFA819}"/>
              </a:ext>
            </a:extLst>
          </p:cNvPr>
          <p:cNvSpPr/>
          <p:nvPr/>
        </p:nvSpPr>
        <p:spPr>
          <a:xfrm>
            <a:off x="6750038" y="1234405"/>
            <a:ext cx="2234361" cy="1104711"/>
          </a:xfrm>
          <a:prstGeom prst="cloudCallout">
            <a:avLst>
              <a:gd name="adj1" fmla="val -35251"/>
              <a:gd name="adj2" fmla="val 85268"/>
            </a:avLst>
          </a:prstGeom>
          <a:solidFill>
            <a:schemeClr val="accent1">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latin typeface="Times New Roman" panose="02020603050405020304" pitchFamily="18" charset="0"/>
                <a:cs typeface="Times New Roman" panose="02020603050405020304" pitchFamily="18" charset="0"/>
              </a:rPr>
              <a:t>Multi-Scale Attention module</a:t>
            </a:r>
          </a:p>
        </p:txBody>
      </p:sp>
    </p:spTree>
    <p:extLst>
      <p:ext uri="{BB962C8B-B14F-4D97-AF65-F5344CB8AC3E}">
        <p14:creationId xmlns:p14="http://schemas.microsoft.com/office/powerpoint/2010/main" val="363976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6EAA28F-1CEA-416F-AD39-0A1F84DED00A}"/>
              </a:ext>
            </a:extLst>
          </p:cNvPr>
          <p:cNvSpPr>
            <a:spLocks noGrp="1"/>
          </p:cNvSpPr>
          <p:nvPr>
            <p:ph sz="half" idx="1"/>
          </p:nvPr>
        </p:nvSpPr>
        <p:spPr>
          <a:xfrm>
            <a:off x="228600" y="1295400"/>
            <a:ext cx="4953000" cy="4952999"/>
          </a:xfrm>
        </p:spPr>
        <p:txBody>
          <a:bodyPr>
            <a:normAutofit/>
          </a:bodyPr>
          <a:lstStyle/>
          <a:p>
            <a:r>
              <a:rPr lang="en-US" sz="2400" dirty="0"/>
              <a:t>Ground truth</a:t>
            </a:r>
          </a:p>
          <a:p>
            <a:pPr lvl="1"/>
            <a:r>
              <a:rPr lang="en-US" sz="2000" dirty="0"/>
              <a:t>Box label</a:t>
            </a:r>
          </a:p>
          <a:p>
            <a:pPr lvl="1"/>
            <a:endParaRPr lang="en-US" sz="2000" dirty="0"/>
          </a:p>
          <a:p>
            <a:r>
              <a:rPr lang="en-US" sz="2400" dirty="0"/>
              <a:t>Data augmentation during training</a:t>
            </a:r>
          </a:p>
          <a:p>
            <a:pPr lvl="1"/>
            <a:r>
              <a:rPr lang="en-US" sz="2000" dirty="0"/>
              <a:t>HSV, translation, mosaic, and horizontal flip</a:t>
            </a:r>
          </a:p>
          <a:p>
            <a:pPr lvl="1"/>
            <a:endParaRPr lang="en-US" sz="2000" dirty="0"/>
          </a:p>
          <a:p>
            <a:r>
              <a:rPr lang="en-US" sz="2400" dirty="0"/>
              <a:t>Training configuration</a:t>
            </a:r>
          </a:p>
          <a:p>
            <a:pPr lvl="1"/>
            <a:r>
              <a:rPr lang="en-US" sz="2000" dirty="0"/>
              <a:t>Input size: 768 × 768 × 3</a:t>
            </a:r>
          </a:p>
          <a:p>
            <a:pPr lvl="1"/>
            <a:r>
              <a:rPr lang="en-US" sz="2000" dirty="0"/>
              <a:t>Training : Validation = 0.75 : 0.25</a:t>
            </a:r>
          </a:p>
          <a:p>
            <a:pPr lvl="1"/>
            <a:r>
              <a:rPr lang="en-US" sz="2000" dirty="0"/>
              <a:t>Other configurations follow </a:t>
            </a:r>
            <a:r>
              <a:rPr lang="en-US" sz="2000" dirty="0" err="1"/>
              <a:t>Jocher</a:t>
            </a:r>
            <a:r>
              <a:rPr lang="en-US" sz="2000" dirty="0"/>
              <a:t> et al., 2020 </a:t>
            </a:r>
          </a:p>
        </p:txBody>
      </p:sp>
      <p:sp>
        <p:nvSpPr>
          <p:cNvPr id="3" name="Slide Number Placeholder 2">
            <a:extLst>
              <a:ext uri="{FF2B5EF4-FFF2-40B4-BE49-F238E27FC236}">
                <a16:creationId xmlns:a16="http://schemas.microsoft.com/office/drawing/2014/main" id="{4829AEE4-5917-42B1-954D-75868F8AE52B}"/>
              </a:ext>
            </a:extLst>
          </p:cNvPr>
          <p:cNvSpPr>
            <a:spLocks noGrp="1"/>
          </p:cNvSpPr>
          <p:nvPr>
            <p:ph type="sldNum" sz="quarter" idx="12"/>
          </p:nvPr>
        </p:nvSpPr>
        <p:spPr/>
        <p:txBody>
          <a:bodyPr/>
          <a:lstStyle/>
          <a:p>
            <a:fld id="{B6F15528-21DE-4FAA-801E-634DDDAF4B2B}" type="slidenum">
              <a:rPr lang="en-US" smtClean="0"/>
              <a:pPr/>
              <a:t>12</a:t>
            </a:fld>
            <a:endParaRPr lang="en-US" dirty="0"/>
          </a:p>
        </p:txBody>
      </p:sp>
      <p:sp>
        <p:nvSpPr>
          <p:cNvPr id="4" name="Title 3">
            <a:extLst>
              <a:ext uri="{FF2B5EF4-FFF2-40B4-BE49-F238E27FC236}">
                <a16:creationId xmlns:a16="http://schemas.microsoft.com/office/drawing/2014/main" id="{CD8A4E40-9126-44E3-ADB5-6E9B1C27B667}"/>
              </a:ext>
            </a:extLst>
          </p:cNvPr>
          <p:cNvSpPr>
            <a:spLocks noGrp="1"/>
          </p:cNvSpPr>
          <p:nvPr>
            <p:ph type="title"/>
          </p:nvPr>
        </p:nvSpPr>
        <p:spPr/>
        <p:txBody>
          <a:bodyPr/>
          <a:lstStyle/>
          <a:p>
            <a:r>
              <a:rPr lang="en-US" dirty="0"/>
              <a:t>Experimental Setup</a:t>
            </a:r>
          </a:p>
        </p:txBody>
      </p:sp>
      <p:grpSp>
        <p:nvGrpSpPr>
          <p:cNvPr id="6" name="Group 5">
            <a:extLst>
              <a:ext uri="{FF2B5EF4-FFF2-40B4-BE49-F238E27FC236}">
                <a16:creationId xmlns:a16="http://schemas.microsoft.com/office/drawing/2014/main" id="{8258D0CF-4D07-4124-9D1E-A73F19983A69}"/>
              </a:ext>
            </a:extLst>
          </p:cNvPr>
          <p:cNvGrpSpPr/>
          <p:nvPr/>
        </p:nvGrpSpPr>
        <p:grpSpPr>
          <a:xfrm>
            <a:off x="5638800" y="1447800"/>
            <a:ext cx="2558143" cy="1913930"/>
            <a:chOff x="5638800" y="1447800"/>
            <a:chExt cx="2558143" cy="1913930"/>
          </a:xfrm>
        </p:grpSpPr>
        <p:sp>
          <p:nvSpPr>
            <p:cNvPr id="12" name="TextBox 11">
              <a:extLst>
                <a:ext uri="{FF2B5EF4-FFF2-40B4-BE49-F238E27FC236}">
                  <a16:creationId xmlns:a16="http://schemas.microsoft.com/office/drawing/2014/main" id="{9C8A325B-32B6-4A01-A4C3-DDDE8343BE1F}"/>
                </a:ext>
              </a:extLst>
            </p:cNvPr>
            <p:cNvSpPr txBox="1"/>
            <p:nvPr/>
          </p:nvSpPr>
          <p:spPr>
            <a:xfrm>
              <a:off x="5809344" y="2438400"/>
              <a:ext cx="2387599" cy="923330"/>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GeForce GTX 1070</a:t>
              </a:r>
            </a:p>
            <a:p>
              <a:pPr algn="ctr"/>
              <a:r>
                <a:rPr lang="en-US" dirty="0">
                  <a:latin typeface="Times New Roman" panose="02020603050405020304" pitchFamily="18" charset="0"/>
                  <a:cs typeface="Times New Roman" panose="02020603050405020304" pitchFamily="18" charset="0"/>
                </a:rPr>
                <a:t>8 GB Memory</a:t>
              </a:r>
            </a:p>
            <a:p>
              <a:pPr algn="ctr"/>
              <a:r>
                <a:rPr lang="en-US" b="1" dirty="0">
                  <a:latin typeface="Times New Roman" panose="02020603050405020304" pitchFamily="18" charset="0"/>
                  <a:cs typeface="Times New Roman" panose="02020603050405020304" pitchFamily="18" charset="0"/>
                </a:rPr>
                <a:t>Training purpose only</a:t>
              </a:r>
            </a:p>
          </p:txBody>
        </p:sp>
        <p:pic>
          <p:nvPicPr>
            <p:cNvPr id="13" name="Picture 12">
              <a:extLst>
                <a:ext uri="{FF2B5EF4-FFF2-40B4-BE49-F238E27FC236}">
                  <a16:creationId xmlns:a16="http://schemas.microsoft.com/office/drawing/2014/main" id="{31707DDD-0DD1-4A20-AFED-B8355460F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47800"/>
              <a:ext cx="2558143" cy="1143000"/>
            </a:xfrm>
            <a:prstGeom prst="rect">
              <a:avLst/>
            </a:prstGeom>
          </p:spPr>
        </p:pic>
      </p:grpSp>
      <p:grpSp>
        <p:nvGrpSpPr>
          <p:cNvPr id="16" name="Group 15">
            <a:extLst>
              <a:ext uri="{FF2B5EF4-FFF2-40B4-BE49-F238E27FC236}">
                <a16:creationId xmlns:a16="http://schemas.microsoft.com/office/drawing/2014/main" id="{1A7E30C3-CC17-4C64-AAC9-D60D1D8903F9}"/>
              </a:ext>
            </a:extLst>
          </p:cNvPr>
          <p:cNvGrpSpPr/>
          <p:nvPr/>
        </p:nvGrpSpPr>
        <p:grpSpPr>
          <a:xfrm>
            <a:off x="5392021" y="3848583"/>
            <a:ext cx="3368728" cy="2455873"/>
            <a:chOff x="5392021" y="3848583"/>
            <a:chExt cx="3368728" cy="2455873"/>
          </a:xfrm>
        </p:grpSpPr>
        <p:pic>
          <p:nvPicPr>
            <p:cNvPr id="14" name="Picture 13">
              <a:extLst>
                <a:ext uri="{FF2B5EF4-FFF2-40B4-BE49-F238E27FC236}">
                  <a16:creationId xmlns:a16="http://schemas.microsoft.com/office/drawing/2014/main" id="{16036B7E-5B93-4580-B8AD-6B55C50306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8646" y="3848583"/>
              <a:ext cx="2348297" cy="1561617"/>
            </a:xfrm>
            <a:prstGeom prst="rect">
              <a:avLst/>
            </a:prstGeom>
          </p:spPr>
        </p:pic>
        <p:sp>
          <p:nvSpPr>
            <p:cNvPr id="15" name="TextBox 14">
              <a:extLst>
                <a:ext uri="{FF2B5EF4-FFF2-40B4-BE49-F238E27FC236}">
                  <a16:creationId xmlns:a16="http://schemas.microsoft.com/office/drawing/2014/main" id="{6FC54DAB-FB8A-4DCF-8CF4-AFC4415F12F6}"/>
                </a:ext>
              </a:extLst>
            </p:cNvPr>
            <p:cNvSpPr txBox="1"/>
            <p:nvPr/>
          </p:nvSpPr>
          <p:spPr>
            <a:xfrm>
              <a:off x="5392021" y="5381126"/>
              <a:ext cx="3368728" cy="923330"/>
            </a:xfrm>
            <a:prstGeom prst="rect">
              <a:avLst/>
            </a:prstGeom>
            <a:noFill/>
          </p:spPr>
          <p:txBody>
            <a:bodyPr wrap="square">
              <a:spAutoFit/>
            </a:bodyPr>
            <a:lstStyle/>
            <a:p>
              <a:pPr algn="ctr"/>
              <a:r>
                <a:rPr lang="en-US" dirty="0">
                  <a:solidFill>
                    <a:srgbClr val="FF0000"/>
                  </a:solidFill>
                  <a:latin typeface="Times New Roman" panose="02020603050405020304" pitchFamily="18" charset="0"/>
                  <a:cs typeface="Times New Roman" panose="02020603050405020304" pitchFamily="18" charset="0"/>
                </a:rPr>
                <a:t>Raspberry Pi 4 Model B</a:t>
              </a:r>
            </a:p>
            <a:p>
              <a:pPr algn="ctr"/>
              <a:r>
                <a:rPr lang="en-US" dirty="0">
                  <a:solidFill>
                    <a:srgbClr val="FF0000"/>
                  </a:solidFill>
                  <a:latin typeface="Times New Roman" panose="02020603050405020304" pitchFamily="18" charset="0"/>
                  <a:cs typeface="Times New Roman" panose="02020603050405020304" pitchFamily="18" charset="0"/>
                </a:rPr>
                <a:t>ARMv7 Processor, 4 GB RAM</a:t>
              </a:r>
            </a:p>
            <a:p>
              <a:pPr algn="ctr"/>
              <a:r>
                <a:rPr lang="en-US" b="1" dirty="0">
                  <a:solidFill>
                    <a:srgbClr val="FF0000"/>
                  </a:solidFill>
                  <a:latin typeface="Times New Roman" panose="02020603050405020304" pitchFamily="18" charset="0"/>
                  <a:cs typeface="Times New Roman" panose="02020603050405020304" pitchFamily="18" charset="0"/>
                </a:rPr>
                <a:t>Testing purpose only</a:t>
              </a:r>
            </a:p>
          </p:txBody>
        </p:sp>
      </p:grpSp>
    </p:spTree>
    <p:extLst>
      <p:ext uri="{BB962C8B-B14F-4D97-AF65-F5344CB8AC3E}">
        <p14:creationId xmlns:p14="http://schemas.microsoft.com/office/powerpoint/2010/main" val="78007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D717FE-3D55-4E85-AD1C-298C8B649354}"/>
              </a:ext>
            </a:extLst>
          </p:cNvPr>
          <p:cNvSpPr>
            <a:spLocks noGrp="1"/>
          </p:cNvSpPr>
          <p:nvPr>
            <p:ph type="sldNum" sz="quarter" idx="12"/>
          </p:nvPr>
        </p:nvSpPr>
        <p:spPr>
          <a:xfrm>
            <a:off x="6713220" y="6356351"/>
            <a:ext cx="2133600" cy="365125"/>
          </a:xfrm>
        </p:spPr>
        <p:txBody>
          <a:bodyPr/>
          <a:lstStyle/>
          <a:p>
            <a:fld id="{B6F15528-21DE-4FAA-801E-634DDDAF4B2B}" type="slidenum">
              <a:rPr lang="en-US" smtClean="0"/>
              <a:pPr/>
              <a:t>13</a:t>
            </a:fld>
            <a:endParaRPr lang="en-US" dirty="0"/>
          </a:p>
        </p:txBody>
      </p:sp>
      <p:sp>
        <p:nvSpPr>
          <p:cNvPr id="4" name="Title 3">
            <a:extLst>
              <a:ext uri="{FF2B5EF4-FFF2-40B4-BE49-F238E27FC236}">
                <a16:creationId xmlns:a16="http://schemas.microsoft.com/office/drawing/2014/main" id="{0428CDAA-0222-4109-850B-D003DF7AE6B1}"/>
              </a:ext>
            </a:extLst>
          </p:cNvPr>
          <p:cNvSpPr>
            <a:spLocks noGrp="1"/>
          </p:cNvSpPr>
          <p:nvPr>
            <p:ph type="title"/>
          </p:nvPr>
        </p:nvSpPr>
        <p:spPr>
          <a:xfrm>
            <a:off x="0" y="-7269"/>
            <a:ext cx="9144000" cy="1143000"/>
          </a:xfrm>
        </p:spPr>
        <p:txBody>
          <a:bodyPr>
            <a:normAutofit fontScale="90000"/>
          </a:bodyPr>
          <a:lstStyle/>
          <a:p>
            <a:r>
              <a:rPr lang="en-US" dirty="0"/>
              <a:t>Datasets Used for Performance Evaluation</a:t>
            </a:r>
          </a:p>
        </p:txBody>
      </p:sp>
      <p:graphicFrame>
        <p:nvGraphicFramePr>
          <p:cNvPr id="8" name="Table 5">
            <a:extLst>
              <a:ext uri="{FF2B5EF4-FFF2-40B4-BE49-F238E27FC236}">
                <a16:creationId xmlns:a16="http://schemas.microsoft.com/office/drawing/2014/main" id="{4631A535-B4B4-4658-BC8B-654D5452A0CE}"/>
              </a:ext>
            </a:extLst>
          </p:cNvPr>
          <p:cNvGraphicFramePr>
            <a:graphicFrameLocks noGrp="1"/>
          </p:cNvGraphicFramePr>
          <p:nvPr>
            <p:ph idx="1"/>
            <p:extLst>
              <p:ext uri="{D42A27DB-BD31-4B8C-83A1-F6EECF244321}">
                <p14:modId xmlns:p14="http://schemas.microsoft.com/office/powerpoint/2010/main" val="1975215571"/>
              </p:ext>
            </p:extLst>
          </p:nvPr>
        </p:nvGraphicFramePr>
        <p:xfrm>
          <a:off x="263430" y="4394200"/>
          <a:ext cx="8667750" cy="1854200"/>
        </p:xfrm>
        <a:graphic>
          <a:graphicData uri="http://schemas.openxmlformats.org/drawingml/2006/table">
            <a:tbl>
              <a:tblPr firstRow="1" bandRow="1">
                <a:tableStyleId>{5940675A-B579-460E-94D1-54222C63F5DA}</a:tableStyleId>
              </a:tblPr>
              <a:tblGrid>
                <a:gridCol w="1929634">
                  <a:extLst>
                    <a:ext uri="{9D8B030D-6E8A-4147-A177-3AD203B41FA5}">
                      <a16:colId xmlns:a16="http://schemas.microsoft.com/office/drawing/2014/main" val="4252604006"/>
                    </a:ext>
                  </a:extLst>
                </a:gridCol>
                <a:gridCol w="2024827">
                  <a:extLst>
                    <a:ext uri="{9D8B030D-6E8A-4147-A177-3AD203B41FA5}">
                      <a16:colId xmlns:a16="http://schemas.microsoft.com/office/drawing/2014/main" val="3461904303"/>
                    </a:ext>
                  </a:extLst>
                </a:gridCol>
                <a:gridCol w="2503489">
                  <a:extLst>
                    <a:ext uri="{9D8B030D-6E8A-4147-A177-3AD203B41FA5}">
                      <a16:colId xmlns:a16="http://schemas.microsoft.com/office/drawing/2014/main" val="2285059614"/>
                    </a:ext>
                  </a:extLst>
                </a:gridCol>
                <a:gridCol w="2209800">
                  <a:extLst>
                    <a:ext uri="{9D8B030D-6E8A-4147-A177-3AD203B41FA5}">
                      <a16:colId xmlns:a16="http://schemas.microsoft.com/office/drawing/2014/main" val="2925626001"/>
                    </a:ext>
                  </a:extLst>
                </a:gridCol>
              </a:tblGrid>
              <a:tr h="370840">
                <a:tc>
                  <a:txBody>
                    <a:bodyPr/>
                    <a:lstStyle/>
                    <a:p>
                      <a:pPr algn="ctr"/>
                      <a:r>
                        <a:rPr lang="en-US" sz="1800" b="1" dirty="0">
                          <a:latin typeface="Times New Roman" panose="02020603050405020304" pitchFamily="18" charset="0"/>
                          <a:cs typeface="Times New Roman" panose="02020603050405020304" pitchFamily="18" charset="0"/>
                        </a:rPr>
                        <a:t>Attribute</a:t>
                      </a:r>
                    </a:p>
                  </a:txBody>
                  <a:tcPr/>
                </a:tc>
                <a:tc>
                  <a:txBody>
                    <a:bodyPr/>
                    <a:lstStyle/>
                    <a:p>
                      <a:pPr algn="ctr"/>
                      <a:r>
                        <a:rPr lang="en-US" sz="1800" b="1" dirty="0">
                          <a:latin typeface="Times New Roman" panose="02020603050405020304" pitchFamily="18" charset="0"/>
                          <a:cs typeface="Times New Roman" panose="02020603050405020304" pitchFamily="18" charset="0"/>
                        </a:rPr>
                        <a:t>DhakaAI</a:t>
                      </a:r>
                    </a:p>
                  </a:txBody>
                  <a:tcPr/>
                </a:tc>
                <a:tc>
                  <a:txBody>
                    <a:bodyPr/>
                    <a:lstStyle/>
                    <a:p>
                      <a:pPr algn="ctr"/>
                      <a:r>
                        <a:rPr lang="en-US" sz="1800" b="1" dirty="0">
                          <a:latin typeface="Times New Roman" panose="02020603050405020304" pitchFamily="18" charset="0"/>
                          <a:cs typeface="Times New Roman" panose="02020603050405020304" pitchFamily="18" charset="0"/>
                        </a:rPr>
                        <a:t>IITM-HeTra-A</a:t>
                      </a:r>
                    </a:p>
                  </a:txBody>
                  <a:tcPr/>
                </a:tc>
                <a:tc>
                  <a:txBody>
                    <a:bodyPr/>
                    <a:lstStyle/>
                    <a:p>
                      <a:pPr algn="ctr"/>
                      <a:r>
                        <a:rPr lang="en-US" sz="1800" b="1" dirty="0">
                          <a:latin typeface="Times New Roman" panose="02020603050405020304" pitchFamily="18" charset="0"/>
                          <a:cs typeface="Times New Roman" panose="02020603050405020304" pitchFamily="18" charset="0"/>
                        </a:rPr>
                        <a:t>IITM-HeTra-B</a:t>
                      </a:r>
                    </a:p>
                  </a:txBody>
                  <a:tcPr/>
                </a:tc>
                <a:extLst>
                  <a:ext uri="{0D108BD9-81ED-4DB2-BD59-A6C34878D82A}">
                    <a16:rowId xmlns:a16="http://schemas.microsoft.com/office/drawing/2014/main" val="3075053760"/>
                  </a:ext>
                </a:extLst>
              </a:tr>
              <a:tr h="370840">
                <a:tc>
                  <a:txBody>
                    <a:bodyPr/>
                    <a:lstStyle/>
                    <a:p>
                      <a:pPr algn="ctr"/>
                      <a:r>
                        <a:rPr lang="en-US" sz="1800" b="1" dirty="0">
                          <a:latin typeface="Times New Roman" panose="02020603050405020304" pitchFamily="18" charset="0"/>
                          <a:cs typeface="Times New Roman" panose="02020603050405020304" pitchFamily="18" charset="0"/>
                        </a:rPr>
                        <a:t>Traffic</a:t>
                      </a:r>
                    </a:p>
                  </a:txBody>
                  <a:tcPr/>
                </a:tc>
                <a:tc>
                  <a:txBody>
                    <a:bodyPr/>
                    <a:lstStyle/>
                    <a:p>
                      <a:pPr algn="ctr"/>
                      <a:r>
                        <a:rPr lang="en-US" sz="1800" b="0" dirty="0">
                          <a:latin typeface="Times New Roman" panose="02020603050405020304" pitchFamily="18" charset="0"/>
                          <a:cs typeface="Times New Roman" panose="02020603050405020304" pitchFamily="18" charset="0"/>
                        </a:rPr>
                        <a:t>Unstructured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Unstructured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Times New Roman" panose="02020603050405020304" pitchFamily="18" charset="0"/>
                          <a:cs typeface="Times New Roman" panose="02020603050405020304" pitchFamily="18" charset="0"/>
                        </a:rPr>
                        <a:t>Unstructured</a:t>
                      </a:r>
                    </a:p>
                  </a:txBody>
                  <a:tcPr/>
                </a:tc>
                <a:extLst>
                  <a:ext uri="{0D108BD9-81ED-4DB2-BD59-A6C34878D82A}">
                    <a16:rowId xmlns:a16="http://schemas.microsoft.com/office/drawing/2014/main" val="1332025573"/>
                  </a:ext>
                </a:extLst>
              </a:tr>
              <a:tr h="370840">
                <a:tc>
                  <a:txBody>
                    <a:bodyPr/>
                    <a:lstStyle/>
                    <a:p>
                      <a:pPr algn="ctr"/>
                      <a:r>
                        <a:rPr lang="en-US" sz="1800" b="1" dirty="0">
                          <a:latin typeface="Times New Roman" panose="02020603050405020304" pitchFamily="18" charset="0"/>
                          <a:cs typeface="Times New Roman" panose="02020603050405020304" pitchFamily="18" charset="0"/>
                        </a:rPr>
                        <a:t>Location</a:t>
                      </a:r>
                    </a:p>
                  </a:txBody>
                  <a:tcPr/>
                </a:tc>
                <a:tc>
                  <a:txBody>
                    <a:bodyPr/>
                    <a:lstStyle/>
                    <a:p>
                      <a:pPr algn="ctr"/>
                      <a:r>
                        <a:rPr lang="en-US" sz="1800" b="0" dirty="0">
                          <a:latin typeface="Times New Roman" panose="02020603050405020304" pitchFamily="18" charset="0"/>
                          <a:cs typeface="Times New Roman" panose="02020603050405020304" pitchFamily="18" charset="0"/>
                        </a:rPr>
                        <a:t>Dhaka, BD</a:t>
                      </a:r>
                    </a:p>
                  </a:txBody>
                  <a:tcPr/>
                </a:tc>
                <a:tc>
                  <a:txBody>
                    <a:bodyPr/>
                    <a:lstStyle/>
                    <a:p>
                      <a:pPr algn="ctr"/>
                      <a:r>
                        <a:rPr lang="en-US" sz="1800" b="0" dirty="0">
                          <a:latin typeface="Times New Roman" panose="02020603050405020304" pitchFamily="18" charset="0"/>
                          <a:cs typeface="Times New Roman" panose="02020603050405020304" pitchFamily="18" charset="0"/>
                        </a:rPr>
                        <a:t>Chennai, India</a:t>
                      </a:r>
                    </a:p>
                  </a:txBody>
                  <a:tcPr/>
                </a:tc>
                <a:tc>
                  <a:txBody>
                    <a:bodyPr/>
                    <a:lstStyle/>
                    <a:p>
                      <a:pPr algn="ctr"/>
                      <a:r>
                        <a:rPr lang="en-US" sz="1800" b="0" dirty="0">
                          <a:latin typeface="Times New Roman" panose="02020603050405020304" pitchFamily="18" charset="0"/>
                          <a:cs typeface="Times New Roman" panose="02020603050405020304" pitchFamily="18" charset="0"/>
                        </a:rPr>
                        <a:t>Chennai, India</a:t>
                      </a:r>
                    </a:p>
                  </a:txBody>
                  <a:tcPr/>
                </a:tc>
                <a:extLst>
                  <a:ext uri="{0D108BD9-81ED-4DB2-BD59-A6C34878D82A}">
                    <a16:rowId xmlns:a16="http://schemas.microsoft.com/office/drawing/2014/main" val="382081554"/>
                  </a:ext>
                </a:extLst>
              </a:tr>
              <a:tr h="370840">
                <a:tc>
                  <a:txBody>
                    <a:bodyPr/>
                    <a:lstStyle/>
                    <a:p>
                      <a:pPr algn="ctr"/>
                      <a:r>
                        <a:rPr lang="en-US" sz="1800" b="1" dirty="0">
                          <a:latin typeface="Times New Roman" panose="02020603050405020304" pitchFamily="18" charset="0"/>
                          <a:cs typeface="Times New Roman" panose="02020603050405020304" pitchFamily="18" charset="0"/>
                        </a:rPr>
                        <a:t>Training : Testing</a:t>
                      </a:r>
                    </a:p>
                  </a:txBody>
                  <a:tcPr/>
                </a:tc>
                <a:tc>
                  <a:txBody>
                    <a:bodyPr/>
                    <a:lstStyle/>
                    <a:p>
                      <a:pPr algn="ctr"/>
                      <a:r>
                        <a:rPr lang="en-US" sz="1800" b="0" dirty="0">
                          <a:latin typeface="Times New Roman" panose="02020603050405020304" pitchFamily="18" charset="0"/>
                          <a:cs typeface="Times New Roman" panose="02020603050405020304" pitchFamily="18" charset="0"/>
                        </a:rPr>
                        <a:t>3000 : 500</a:t>
                      </a:r>
                    </a:p>
                  </a:txBody>
                  <a:tcPr/>
                </a:tc>
                <a:tc>
                  <a:txBody>
                    <a:bodyPr/>
                    <a:lstStyle/>
                    <a:p>
                      <a:pPr algn="ctr"/>
                      <a:r>
                        <a:rPr lang="en-US" sz="1800" b="0" dirty="0">
                          <a:latin typeface="Times New Roman" panose="02020603050405020304" pitchFamily="18" charset="0"/>
                          <a:cs typeface="Times New Roman" panose="02020603050405020304" pitchFamily="18" charset="0"/>
                        </a:rPr>
                        <a:t>1201 : 216</a:t>
                      </a:r>
                    </a:p>
                  </a:txBody>
                  <a:tcPr/>
                </a:tc>
                <a:tc>
                  <a:txBody>
                    <a:bodyPr/>
                    <a:lstStyle/>
                    <a:p>
                      <a:pPr algn="ctr"/>
                      <a:r>
                        <a:rPr lang="en-US" sz="1800" b="0" dirty="0">
                          <a:latin typeface="Times New Roman" panose="02020603050405020304" pitchFamily="18" charset="0"/>
                          <a:cs typeface="Times New Roman" panose="02020603050405020304" pitchFamily="18" charset="0"/>
                        </a:rPr>
                        <a:t>1201 : 216</a:t>
                      </a:r>
                    </a:p>
                  </a:txBody>
                  <a:tcPr/>
                </a:tc>
                <a:extLst>
                  <a:ext uri="{0D108BD9-81ED-4DB2-BD59-A6C34878D82A}">
                    <a16:rowId xmlns:a16="http://schemas.microsoft.com/office/drawing/2014/main" val="1358875819"/>
                  </a:ext>
                </a:extLst>
              </a:tr>
              <a:tr h="370840">
                <a:tc>
                  <a:txBody>
                    <a:bodyPr/>
                    <a:lstStyle/>
                    <a:p>
                      <a:pPr algn="ctr"/>
                      <a:r>
                        <a:rPr lang="en-US" sz="1800" b="1" dirty="0">
                          <a:latin typeface="Times New Roman" panose="02020603050405020304" pitchFamily="18" charset="0"/>
                          <a:cs typeface="Times New Roman" panose="02020603050405020304" pitchFamily="18" charset="0"/>
                        </a:rPr>
                        <a:t># of object classes</a:t>
                      </a:r>
                    </a:p>
                  </a:txBody>
                  <a:tcPr/>
                </a:tc>
                <a:tc>
                  <a:txBody>
                    <a:bodyPr/>
                    <a:lstStyle/>
                    <a:p>
                      <a:pPr algn="ctr"/>
                      <a:r>
                        <a:rPr lang="en-US" sz="1800" b="0" dirty="0">
                          <a:latin typeface="Times New Roman" panose="02020603050405020304" pitchFamily="18" charset="0"/>
                          <a:cs typeface="Times New Roman" panose="02020603050405020304" pitchFamily="18" charset="0"/>
                        </a:rPr>
                        <a:t>21</a:t>
                      </a:r>
                    </a:p>
                  </a:txBody>
                  <a:tcPr/>
                </a:tc>
                <a:tc>
                  <a:txBody>
                    <a:bodyPr/>
                    <a:lstStyle/>
                    <a:p>
                      <a:pPr algn="ctr"/>
                      <a:r>
                        <a:rPr lang="en-US" sz="1800" b="0" dirty="0">
                          <a:latin typeface="Times New Roman" panose="02020603050405020304" pitchFamily="18" charset="0"/>
                          <a:cs typeface="Times New Roman" panose="02020603050405020304" pitchFamily="18" charset="0"/>
                        </a:rPr>
                        <a:t>3</a:t>
                      </a:r>
                    </a:p>
                  </a:txBody>
                  <a:tcPr/>
                </a:tc>
                <a:tc>
                  <a:txBody>
                    <a:bodyPr/>
                    <a:lstStyle/>
                    <a:p>
                      <a:pPr algn="ctr"/>
                      <a:r>
                        <a:rPr lang="en-US" sz="1800" b="0" dirty="0">
                          <a:latin typeface="Times New Roman" panose="02020603050405020304" pitchFamily="18" charset="0"/>
                          <a:cs typeface="Times New Roman" panose="02020603050405020304" pitchFamily="18" charset="0"/>
                        </a:rPr>
                        <a:t>4</a:t>
                      </a:r>
                    </a:p>
                  </a:txBody>
                  <a:tcPr/>
                </a:tc>
                <a:extLst>
                  <a:ext uri="{0D108BD9-81ED-4DB2-BD59-A6C34878D82A}">
                    <a16:rowId xmlns:a16="http://schemas.microsoft.com/office/drawing/2014/main" val="3209422343"/>
                  </a:ext>
                </a:extLst>
              </a:tr>
            </a:tbl>
          </a:graphicData>
        </a:graphic>
      </p:graphicFrame>
      <p:sp>
        <p:nvSpPr>
          <p:cNvPr id="9" name="Rectangle 8">
            <a:extLst>
              <a:ext uri="{FF2B5EF4-FFF2-40B4-BE49-F238E27FC236}">
                <a16:creationId xmlns:a16="http://schemas.microsoft.com/office/drawing/2014/main" id="{1427E717-5F03-488A-802C-F5BE4E402F48}"/>
              </a:ext>
            </a:extLst>
          </p:cNvPr>
          <p:cNvSpPr/>
          <p:nvPr/>
        </p:nvSpPr>
        <p:spPr>
          <a:xfrm>
            <a:off x="137544" y="3604993"/>
            <a:ext cx="5577457" cy="646331"/>
          </a:xfrm>
          <a:prstGeom prst="rect">
            <a:avLst/>
          </a:prstGeom>
        </p:spPr>
        <p:txBody>
          <a:bodyPr wrap="square">
            <a:spAutoFit/>
          </a:bodyPr>
          <a:lstStyle/>
          <a:p>
            <a:pPr algn="ctr"/>
            <a:r>
              <a:rPr lang="fi-FI" b="1" dirty="0">
                <a:latin typeface="Times New Roman" panose="02020603050405020304" pitchFamily="18" charset="0"/>
                <a:cs typeface="Times New Roman" panose="02020603050405020304" pitchFamily="18" charset="0"/>
              </a:rPr>
              <a:t>DhakaAI dataset</a:t>
            </a:r>
          </a:p>
          <a:p>
            <a:pPr algn="ctr"/>
            <a:r>
              <a:rPr lang="fi-FI" b="1" dirty="0">
                <a:latin typeface="Times New Roman" panose="02020603050405020304" pitchFamily="18" charset="0"/>
                <a:cs typeface="Times New Roman" panose="02020603050405020304" pitchFamily="18" charset="0"/>
              </a:rPr>
              <a:t>(Shihavuddin et al., 2020)</a:t>
            </a:r>
          </a:p>
        </p:txBody>
      </p:sp>
      <p:sp>
        <p:nvSpPr>
          <p:cNvPr id="15" name="Rectangle 14">
            <a:extLst>
              <a:ext uri="{FF2B5EF4-FFF2-40B4-BE49-F238E27FC236}">
                <a16:creationId xmlns:a16="http://schemas.microsoft.com/office/drawing/2014/main" id="{8FC412BC-C6D9-43E8-86E6-AB7DFE6F3877}"/>
              </a:ext>
            </a:extLst>
          </p:cNvPr>
          <p:cNvSpPr/>
          <p:nvPr/>
        </p:nvSpPr>
        <p:spPr>
          <a:xfrm>
            <a:off x="5791200" y="3604993"/>
            <a:ext cx="3352800" cy="646331"/>
          </a:xfrm>
          <a:prstGeom prst="rect">
            <a:avLst/>
          </a:prstGeom>
        </p:spPr>
        <p:txBody>
          <a:bodyPr wrap="square">
            <a:spAutoFit/>
          </a:bodyPr>
          <a:lstStyle/>
          <a:p>
            <a:pPr algn="ctr"/>
            <a:r>
              <a:rPr lang="fi-FI" b="1" dirty="0">
                <a:latin typeface="Times New Roman" panose="02020603050405020304" pitchFamily="18" charset="0"/>
                <a:cs typeface="Times New Roman" panose="02020603050405020304" pitchFamily="18" charset="0"/>
              </a:rPr>
              <a:t>IITM-HeTra datasets (A and B)</a:t>
            </a:r>
          </a:p>
          <a:p>
            <a:pPr algn="ctr"/>
            <a:r>
              <a:rPr lang="fi-FI" b="1" dirty="0">
                <a:latin typeface="Times New Roman" panose="02020603050405020304" pitchFamily="18" charset="0"/>
                <a:cs typeface="Times New Roman" panose="02020603050405020304" pitchFamily="18" charset="0"/>
              </a:rPr>
              <a:t>(Mittal et al., 2018)</a:t>
            </a:r>
          </a:p>
        </p:txBody>
      </p:sp>
      <p:pic>
        <p:nvPicPr>
          <p:cNvPr id="17" name="Picture 16">
            <a:extLst>
              <a:ext uri="{FF2B5EF4-FFF2-40B4-BE49-F238E27FC236}">
                <a16:creationId xmlns:a16="http://schemas.microsoft.com/office/drawing/2014/main" id="{748FD069-53F3-45B9-8465-8226C07B3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44" y="1379164"/>
            <a:ext cx="2910456" cy="2202235"/>
          </a:xfrm>
          <a:prstGeom prst="rect">
            <a:avLst/>
          </a:prstGeom>
        </p:spPr>
      </p:pic>
      <p:pic>
        <p:nvPicPr>
          <p:cNvPr id="19" name="Picture 18">
            <a:extLst>
              <a:ext uri="{FF2B5EF4-FFF2-40B4-BE49-F238E27FC236}">
                <a16:creationId xmlns:a16="http://schemas.microsoft.com/office/drawing/2014/main" id="{44193777-5AD6-4117-B177-4C1F9B8DE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1" y="1379164"/>
            <a:ext cx="2590800" cy="2202235"/>
          </a:xfrm>
          <a:prstGeom prst="rect">
            <a:avLst/>
          </a:prstGeom>
        </p:spPr>
      </p:pic>
      <p:pic>
        <p:nvPicPr>
          <p:cNvPr id="21" name="Picture 20">
            <a:extLst>
              <a:ext uri="{FF2B5EF4-FFF2-40B4-BE49-F238E27FC236}">
                <a16:creationId xmlns:a16="http://schemas.microsoft.com/office/drawing/2014/main" id="{6232BE5A-1F4E-4A16-9D3E-FF612CE6EA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1379164"/>
            <a:ext cx="2790547" cy="2202236"/>
          </a:xfrm>
          <a:prstGeom prst="rect">
            <a:avLst/>
          </a:prstGeom>
        </p:spPr>
      </p:pic>
    </p:spTree>
    <p:extLst>
      <p:ext uri="{BB962C8B-B14F-4D97-AF65-F5344CB8AC3E}">
        <p14:creationId xmlns:p14="http://schemas.microsoft.com/office/powerpoint/2010/main" val="348913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B1ED42F-0BE8-4875-B3EE-E0E67127F426}"/>
              </a:ext>
            </a:extLst>
          </p:cNvPr>
          <p:cNvPicPr>
            <a:picLocks noGrp="1" noChangeAspect="1"/>
          </p:cNvPicPr>
          <p:nvPr>
            <p:ph idx="1"/>
          </p:nvPr>
        </p:nvPicPr>
        <p:blipFill>
          <a:blip r:embed="rId3"/>
          <a:stretch>
            <a:fillRect/>
          </a:stretch>
        </p:blipFill>
        <p:spPr>
          <a:xfrm>
            <a:off x="1342392" y="1193800"/>
            <a:ext cx="6459215" cy="4978400"/>
          </a:xfrm>
          <a:prstGeom prst="rect">
            <a:avLst/>
          </a:prstGeom>
        </p:spPr>
      </p:pic>
      <p:sp>
        <p:nvSpPr>
          <p:cNvPr id="4" name="Slide Number Placeholder 3">
            <a:extLst>
              <a:ext uri="{FF2B5EF4-FFF2-40B4-BE49-F238E27FC236}">
                <a16:creationId xmlns:a16="http://schemas.microsoft.com/office/drawing/2014/main" id="{F7D6753B-3FEA-47C1-A9F4-8F4E8030249D}"/>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6" name="Title 5">
            <a:extLst>
              <a:ext uri="{FF2B5EF4-FFF2-40B4-BE49-F238E27FC236}">
                <a16:creationId xmlns:a16="http://schemas.microsoft.com/office/drawing/2014/main" id="{2337A513-4CFD-4E99-B175-136A81A3DF23}"/>
              </a:ext>
            </a:extLst>
          </p:cNvPr>
          <p:cNvSpPr>
            <a:spLocks noGrp="1"/>
          </p:cNvSpPr>
          <p:nvPr>
            <p:ph type="title"/>
          </p:nvPr>
        </p:nvSpPr>
        <p:spPr>
          <a:xfrm>
            <a:off x="0" y="-7483"/>
            <a:ext cx="9144000" cy="1143000"/>
          </a:xfrm>
        </p:spPr>
        <p:txBody>
          <a:bodyPr>
            <a:normAutofit/>
          </a:bodyPr>
          <a:lstStyle/>
          <a:p>
            <a:r>
              <a:rPr lang="en-US" dirty="0"/>
              <a:t>Evaluation Results on DhakaAI Dataset</a:t>
            </a:r>
          </a:p>
        </p:txBody>
      </p:sp>
      <p:sp>
        <p:nvSpPr>
          <p:cNvPr id="11" name="Rectangle: Rounded Corners 10">
            <a:extLst>
              <a:ext uri="{FF2B5EF4-FFF2-40B4-BE49-F238E27FC236}">
                <a16:creationId xmlns:a16="http://schemas.microsoft.com/office/drawing/2014/main" id="{B10516E4-C0D4-4971-87C1-225DFF7F06E2}"/>
              </a:ext>
            </a:extLst>
          </p:cNvPr>
          <p:cNvSpPr/>
          <p:nvPr/>
        </p:nvSpPr>
        <p:spPr>
          <a:xfrm>
            <a:off x="2133600" y="3352800"/>
            <a:ext cx="1219200" cy="685800"/>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Times New Roman" panose="02020603050405020304" pitchFamily="18" charset="0"/>
                <a:cs typeface="Times New Roman" panose="02020603050405020304" pitchFamily="18" charset="0"/>
              </a:rPr>
              <a:t>Not applicable</a:t>
            </a:r>
          </a:p>
        </p:txBody>
      </p:sp>
      <p:sp>
        <p:nvSpPr>
          <p:cNvPr id="15" name="Rectangle: Rounded Corners 14">
            <a:extLst>
              <a:ext uri="{FF2B5EF4-FFF2-40B4-BE49-F238E27FC236}">
                <a16:creationId xmlns:a16="http://schemas.microsoft.com/office/drawing/2014/main" id="{59D5BAD9-F39E-4CB1-A2A4-5A7481E8D2A3}"/>
              </a:ext>
            </a:extLst>
          </p:cNvPr>
          <p:cNvSpPr/>
          <p:nvPr/>
        </p:nvSpPr>
        <p:spPr>
          <a:xfrm>
            <a:off x="419409" y="2530034"/>
            <a:ext cx="8554857" cy="2438400"/>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latin typeface="Times New Roman" panose="02020603050405020304" pitchFamily="18" charset="0"/>
                <a:cs typeface="Times New Roman" panose="02020603050405020304" pitchFamily="18" charset="0"/>
              </a:rPr>
              <a:t>DhakaNet achieves </a:t>
            </a:r>
            <a:r>
              <a:rPr lang="en-US" sz="3600" i="1" dirty="0">
                <a:solidFill>
                  <a:srgbClr val="00B050"/>
                </a:solidFill>
                <a:latin typeface="Times New Roman" panose="02020603050405020304" pitchFamily="18" charset="0"/>
                <a:cs typeface="Times New Roman" panose="02020603050405020304" pitchFamily="18" charset="0"/>
              </a:rPr>
              <a:t>50% faster</a:t>
            </a:r>
            <a:r>
              <a:rPr lang="en-US" sz="3600" dirty="0">
                <a:solidFill>
                  <a:srgbClr val="00B050"/>
                </a:solidFill>
                <a:latin typeface="Times New Roman" panose="02020603050405020304" pitchFamily="18" charset="0"/>
                <a:cs typeface="Times New Roman" panose="02020603050405020304" pitchFamily="18" charset="0"/>
              </a:rPr>
              <a:t> inference speed, or </a:t>
            </a:r>
            <a:r>
              <a:rPr lang="en-US" sz="3600" i="1" dirty="0">
                <a:solidFill>
                  <a:srgbClr val="00B050"/>
                </a:solidFill>
                <a:latin typeface="Times New Roman" panose="02020603050405020304" pitchFamily="18" charset="0"/>
                <a:cs typeface="Times New Roman" panose="02020603050405020304" pitchFamily="18" charset="0"/>
              </a:rPr>
              <a:t>13% higher</a:t>
            </a:r>
            <a:r>
              <a:rPr lang="en-US" sz="3600" dirty="0">
                <a:solidFill>
                  <a:srgbClr val="00B050"/>
                </a:solidFill>
                <a:latin typeface="Times New Roman" panose="02020603050405020304" pitchFamily="18" charset="0"/>
                <a:cs typeface="Times New Roman" panose="02020603050405020304" pitchFamily="18" charset="0"/>
              </a:rPr>
              <a:t> accuracy compared to the existing architecture</a:t>
            </a:r>
          </a:p>
        </p:txBody>
      </p:sp>
    </p:spTree>
    <p:extLst>
      <p:ext uri="{BB962C8B-B14F-4D97-AF65-F5344CB8AC3E}">
        <p14:creationId xmlns:p14="http://schemas.microsoft.com/office/powerpoint/2010/main" val="196674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1B2E37-9126-42A9-BCDE-C303E97D13D5}"/>
              </a:ext>
            </a:extLst>
          </p:cNvPr>
          <p:cNvPicPr>
            <a:picLocks noGrp="1" noChangeAspect="1"/>
          </p:cNvPicPr>
          <p:nvPr>
            <p:ph sz="half" idx="1"/>
          </p:nvPr>
        </p:nvPicPr>
        <p:blipFill>
          <a:blip r:embed="rId3"/>
          <a:stretch>
            <a:fillRect/>
          </a:stretch>
        </p:blipFill>
        <p:spPr>
          <a:xfrm>
            <a:off x="228600" y="2127441"/>
            <a:ext cx="4267200" cy="3288917"/>
          </a:xfrm>
          <a:prstGeom prst="rect">
            <a:avLst/>
          </a:prstGeom>
        </p:spPr>
      </p:pic>
      <p:pic>
        <p:nvPicPr>
          <p:cNvPr id="8" name="Content Placeholder 7">
            <a:extLst>
              <a:ext uri="{FF2B5EF4-FFF2-40B4-BE49-F238E27FC236}">
                <a16:creationId xmlns:a16="http://schemas.microsoft.com/office/drawing/2014/main" id="{378BF5C7-552F-48C4-B79A-79F5C9376682}"/>
              </a:ext>
            </a:extLst>
          </p:cNvPr>
          <p:cNvPicPr>
            <a:picLocks noGrp="1" noChangeAspect="1"/>
          </p:cNvPicPr>
          <p:nvPr>
            <p:ph sz="half" idx="2"/>
          </p:nvPr>
        </p:nvPicPr>
        <p:blipFill>
          <a:blip r:embed="rId4"/>
          <a:stretch>
            <a:fillRect/>
          </a:stretch>
        </p:blipFill>
        <p:spPr>
          <a:xfrm>
            <a:off x="4648200" y="2127441"/>
            <a:ext cx="4267200" cy="3288917"/>
          </a:xfrm>
          <a:prstGeom prst="rect">
            <a:avLst/>
          </a:prstGeom>
        </p:spPr>
      </p:pic>
      <p:sp>
        <p:nvSpPr>
          <p:cNvPr id="3" name="Slide Number Placeholder 2">
            <a:extLst>
              <a:ext uri="{FF2B5EF4-FFF2-40B4-BE49-F238E27FC236}">
                <a16:creationId xmlns:a16="http://schemas.microsoft.com/office/drawing/2014/main" id="{5468C046-67F2-4CEE-9312-1F20A8C30AFD}"/>
              </a:ext>
            </a:extLst>
          </p:cNvPr>
          <p:cNvSpPr>
            <a:spLocks noGrp="1"/>
          </p:cNvSpPr>
          <p:nvPr>
            <p:ph type="sldNum" sz="quarter" idx="12"/>
          </p:nvPr>
        </p:nvSpPr>
        <p:spPr/>
        <p:txBody>
          <a:bodyPr/>
          <a:lstStyle/>
          <a:p>
            <a:fld id="{B6F15528-21DE-4FAA-801E-634DDDAF4B2B}" type="slidenum">
              <a:rPr lang="en-US" smtClean="0"/>
              <a:pPr/>
              <a:t>15</a:t>
            </a:fld>
            <a:endParaRPr lang="en-US" dirty="0"/>
          </a:p>
        </p:txBody>
      </p:sp>
      <p:sp>
        <p:nvSpPr>
          <p:cNvPr id="4" name="Title 3">
            <a:extLst>
              <a:ext uri="{FF2B5EF4-FFF2-40B4-BE49-F238E27FC236}">
                <a16:creationId xmlns:a16="http://schemas.microsoft.com/office/drawing/2014/main" id="{9AAC5378-0E18-43B3-AF9B-AD56222CFE09}"/>
              </a:ext>
            </a:extLst>
          </p:cNvPr>
          <p:cNvSpPr>
            <a:spLocks noGrp="1"/>
          </p:cNvSpPr>
          <p:nvPr>
            <p:ph type="title"/>
          </p:nvPr>
        </p:nvSpPr>
        <p:spPr>
          <a:xfrm>
            <a:off x="0" y="-7483"/>
            <a:ext cx="9144000" cy="1143000"/>
          </a:xfrm>
        </p:spPr>
        <p:txBody>
          <a:bodyPr>
            <a:noAutofit/>
          </a:bodyPr>
          <a:lstStyle/>
          <a:p>
            <a:r>
              <a:rPr lang="en-US" sz="3600" dirty="0"/>
              <a:t>Evaluation Results on IITM-HeTra Datasets</a:t>
            </a:r>
          </a:p>
        </p:txBody>
      </p:sp>
      <p:sp>
        <p:nvSpPr>
          <p:cNvPr id="7" name="TextBox 6">
            <a:extLst>
              <a:ext uri="{FF2B5EF4-FFF2-40B4-BE49-F238E27FC236}">
                <a16:creationId xmlns:a16="http://schemas.microsoft.com/office/drawing/2014/main" id="{BA99762B-7AC6-47CA-9822-D08CC7D9AE16}"/>
              </a:ext>
            </a:extLst>
          </p:cNvPr>
          <p:cNvSpPr txBox="1"/>
          <p:nvPr/>
        </p:nvSpPr>
        <p:spPr>
          <a:xfrm>
            <a:off x="228601" y="5562599"/>
            <a:ext cx="4267199"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IITM-HeTra-A dataset</a:t>
            </a:r>
          </a:p>
        </p:txBody>
      </p:sp>
      <p:sp>
        <p:nvSpPr>
          <p:cNvPr id="9" name="TextBox 8">
            <a:extLst>
              <a:ext uri="{FF2B5EF4-FFF2-40B4-BE49-F238E27FC236}">
                <a16:creationId xmlns:a16="http://schemas.microsoft.com/office/drawing/2014/main" id="{B7B89D4B-3748-4076-A090-B3EE2BAC7B26}"/>
              </a:ext>
            </a:extLst>
          </p:cNvPr>
          <p:cNvSpPr txBox="1"/>
          <p:nvPr/>
        </p:nvSpPr>
        <p:spPr>
          <a:xfrm>
            <a:off x="4648201" y="5562599"/>
            <a:ext cx="4267198"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IITM-HeTra-B dataset</a:t>
            </a:r>
          </a:p>
        </p:txBody>
      </p:sp>
      <p:sp>
        <p:nvSpPr>
          <p:cNvPr id="11" name="Rectangle: Rounded Corners 10">
            <a:extLst>
              <a:ext uri="{FF2B5EF4-FFF2-40B4-BE49-F238E27FC236}">
                <a16:creationId xmlns:a16="http://schemas.microsoft.com/office/drawing/2014/main" id="{0EEFD666-E581-4E65-8F2A-9D58C3B72915}"/>
              </a:ext>
            </a:extLst>
          </p:cNvPr>
          <p:cNvSpPr/>
          <p:nvPr/>
        </p:nvSpPr>
        <p:spPr>
          <a:xfrm>
            <a:off x="685800" y="2294219"/>
            <a:ext cx="914400" cy="448981"/>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C00000"/>
                </a:solidFill>
                <a:latin typeface="Times New Roman" panose="02020603050405020304" pitchFamily="18" charset="0"/>
                <a:cs typeface="Times New Roman" panose="02020603050405020304" pitchFamily="18" charset="0"/>
              </a:rPr>
              <a:t>Not applicable</a:t>
            </a:r>
          </a:p>
        </p:txBody>
      </p:sp>
      <p:sp>
        <p:nvSpPr>
          <p:cNvPr id="12" name="Rectangle: Rounded Corners 11">
            <a:extLst>
              <a:ext uri="{FF2B5EF4-FFF2-40B4-BE49-F238E27FC236}">
                <a16:creationId xmlns:a16="http://schemas.microsoft.com/office/drawing/2014/main" id="{4756CF88-C7CF-4D0D-84E1-19B42AA84EB0}"/>
              </a:ext>
            </a:extLst>
          </p:cNvPr>
          <p:cNvSpPr/>
          <p:nvPr/>
        </p:nvSpPr>
        <p:spPr>
          <a:xfrm>
            <a:off x="5105400" y="2282838"/>
            <a:ext cx="914400" cy="448981"/>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C00000"/>
                </a:solidFill>
                <a:latin typeface="Times New Roman" panose="02020603050405020304" pitchFamily="18" charset="0"/>
                <a:cs typeface="Times New Roman" panose="02020603050405020304" pitchFamily="18" charset="0"/>
              </a:rPr>
              <a:t>Not applicable</a:t>
            </a:r>
          </a:p>
        </p:txBody>
      </p:sp>
      <p:sp>
        <p:nvSpPr>
          <p:cNvPr id="10" name="Rectangle: Rounded Corners 9">
            <a:extLst>
              <a:ext uri="{FF2B5EF4-FFF2-40B4-BE49-F238E27FC236}">
                <a16:creationId xmlns:a16="http://schemas.microsoft.com/office/drawing/2014/main" id="{337B8E71-E8F3-4CB1-81C3-1C61E6C53D5A}"/>
              </a:ext>
            </a:extLst>
          </p:cNvPr>
          <p:cNvSpPr/>
          <p:nvPr/>
        </p:nvSpPr>
        <p:spPr>
          <a:xfrm>
            <a:off x="304801" y="2550704"/>
            <a:ext cx="8686798" cy="2223767"/>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latin typeface="Times New Roman" panose="02020603050405020304" pitchFamily="18" charset="0"/>
                <a:cs typeface="Times New Roman" panose="02020603050405020304" pitchFamily="18" charset="0"/>
              </a:rPr>
              <a:t>DhakaNet achieves </a:t>
            </a:r>
            <a:r>
              <a:rPr lang="en-US" sz="3200" i="1" dirty="0">
                <a:solidFill>
                  <a:srgbClr val="00B050"/>
                </a:solidFill>
                <a:latin typeface="Times New Roman" panose="02020603050405020304" pitchFamily="18" charset="0"/>
                <a:cs typeface="Times New Roman" panose="02020603050405020304" pitchFamily="18" charset="0"/>
              </a:rPr>
              <a:t>51% faster</a:t>
            </a:r>
            <a:r>
              <a:rPr lang="en-US" sz="3200" dirty="0">
                <a:solidFill>
                  <a:srgbClr val="00B050"/>
                </a:solidFill>
                <a:latin typeface="Times New Roman" panose="02020603050405020304" pitchFamily="18" charset="0"/>
                <a:cs typeface="Times New Roman" panose="02020603050405020304" pitchFamily="18" charset="0"/>
              </a:rPr>
              <a:t> inference speed and similar accuracy on both IITM-HeTra datasets compared to the existing architecture</a:t>
            </a:r>
          </a:p>
        </p:txBody>
      </p:sp>
    </p:spTree>
    <p:extLst>
      <p:ext uri="{BB962C8B-B14F-4D97-AF65-F5344CB8AC3E}">
        <p14:creationId xmlns:p14="http://schemas.microsoft.com/office/powerpoint/2010/main" val="19892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8F7DE46-1576-411E-9AC2-6D14BCA7CE36}"/>
              </a:ext>
            </a:extLst>
          </p:cNvPr>
          <p:cNvPicPr>
            <a:picLocks noGrp="1" noChangeAspect="1"/>
          </p:cNvPicPr>
          <p:nvPr>
            <p:ph idx="1"/>
          </p:nvPr>
        </p:nvPicPr>
        <p:blipFill>
          <a:blip r:embed="rId3"/>
          <a:stretch>
            <a:fillRect/>
          </a:stretch>
        </p:blipFill>
        <p:spPr>
          <a:xfrm>
            <a:off x="364696" y="1317602"/>
            <a:ext cx="8414607" cy="4883197"/>
          </a:xfrm>
        </p:spPr>
      </p:pic>
      <p:sp>
        <p:nvSpPr>
          <p:cNvPr id="3" name="Slide Number Placeholder 2">
            <a:extLst>
              <a:ext uri="{FF2B5EF4-FFF2-40B4-BE49-F238E27FC236}">
                <a16:creationId xmlns:a16="http://schemas.microsoft.com/office/drawing/2014/main" id="{86551521-A442-47E8-A8AD-91D39E3189A1}"/>
              </a:ext>
            </a:extLst>
          </p:cNvPr>
          <p:cNvSpPr>
            <a:spLocks noGrp="1"/>
          </p:cNvSpPr>
          <p:nvPr>
            <p:ph type="sldNum" sz="quarter" idx="12"/>
          </p:nvPr>
        </p:nvSpPr>
        <p:spPr>
          <a:xfrm>
            <a:off x="6713220" y="6356351"/>
            <a:ext cx="2133600" cy="365125"/>
          </a:xfrm>
        </p:spPr>
        <p:txBody>
          <a:bodyPr/>
          <a:lstStyle/>
          <a:p>
            <a:fld id="{B6F15528-21DE-4FAA-801E-634DDDAF4B2B}" type="slidenum">
              <a:rPr lang="en-US" smtClean="0"/>
              <a:pPr/>
              <a:t>16</a:t>
            </a:fld>
            <a:endParaRPr lang="en-US" dirty="0"/>
          </a:p>
        </p:txBody>
      </p:sp>
      <p:sp>
        <p:nvSpPr>
          <p:cNvPr id="4" name="Title 3">
            <a:extLst>
              <a:ext uri="{FF2B5EF4-FFF2-40B4-BE49-F238E27FC236}">
                <a16:creationId xmlns:a16="http://schemas.microsoft.com/office/drawing/2014/main" id="{A2D8C199-79A7-4000-AB85-FCBBF62F2948}"/>
              </a:ext>
            </a:extLst>
          </p:cNvPr>
          <p:cNvSpPr>
            <a:spLocks noGrp="1"/>
          </p:cNvSpPr>
          <p:nvPr>
            <p:ph type="title"/>
          </p:nvPr>
        </p:nvSpPr>
        <p:spPr>
          <a:xfrm>
            <a:off x="0" y="-7483"/>
            <a:ext cx="9144000" cy="1143000"/>
          </a:xfrm>
        </p:spPr>
        <p:txBody>
          <a:bodyPr>
            <a:noAutofit/>
          </a:bodyPr>
          <a:lstStyle/>
          <a:p>
            <a:r>
              <a:rPr lang="en-US" sz="4000" dirty="0"/>
              <a:t>Final Output of DhakaNet</a:t>
            </a:r>
          </a:p>
        </p:txBody>
      </p:sp>
      <p:cxnSp>
        <p:nvCxnSpPr>
          <p:cNvPr id="5" name="Straight Connector 4">
            <a:extLst>
              <a:ext uri="{FF2B5EF4-FFF2-40B4-BE49-F238E27FC236}">
                <a16:creationId xmlns:a16="http://schemas.microsoft.com/office/drawing/2014/main" id="{8873DD74-E5A7-4BC6-83C8-C7E3A70FE57C}"/>
              </a:ext>
            </a:extLst>
          </p:cNvPr>
          <p:cNvCxnSpPr>
            <a:cxnSpLocks/>
          </p:cNvCxnSpPr>
          <p:nvPr/>
        </p:nvCxnSpPr>
        <p:spPr>
          <a:xfrm>
            <a:off x="4541520" y="1219200"/>
            <a:ext cx="0" cy="51371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34CDB4-1278-4334-86F6-42E3F2B20CF5}"/>
              </a:ext>
            </a:extLst>
          </p:cNvPr>
          <p:cNvCxnSpPr>
            <a:cxnSpLocks/>
            <a:stCxn id="6" idx="1"/>
            <a:endCxn id="6" idx="3"/>
          </p:cNvCxnSpPr>
          <p:nvPr/>
        </p:nvCxnSpPr>
        <p:spPr>
          <a:xfrm>
            <a:off x="364696" y="3759201"/>
            <a:ext cx="84146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37347E4-BC08-4EC3-9EB7-1822C14FA2E5}"/>
              </a:ext>
            </a:extLst>
          </p:cNvPr>
          <p:cNvCxnSpPr>
            <a:cxnSpLocks/>
          </p:cNvCxnSpPr>
          <p:nvPr/>
        </p:nvCxnSpPr>
        <p:spPr>
          <a:xfrm>
            <a:off x="3352800" y="1524000"/>
            <a:ext cx="0" cy="1066800"/>
          </a:xfrm>
          <a:prstGeom prst="straightConnector1">
            <a:avLst/>
          </a:prstGeom>
          <a:ln w="38100">
            <a:solidFill>
              <a:srgbClr val="FF0000"/>
            </a:solidFill>
            <a:prstDash val="dash"/>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652525C6-46D8-43EE-B355-D6CF73DB63DE}"/>
              </a:ext>
            </a:extLst>
          </p:cNvPr>
          <p:cNvCxnSpPr>
            <a:cxnSpLocks/>
          </p:cNvCxnSpPr>
          <p:nvPr/>
        </p:nvCxnSpPr>
        <p:spPr>
          <a:xfrm>
            <a:off x="2743200" y="1447800"/>
            <a:ext cx="0" cy="1066800"/>
          </a:xfrm>
          <a:prstGeom prst="straightConnector1">
            <a:avLst/>
          </a:prstGeom>
          <a:ln w="38100">
            <a:solidFill>
              <a:srgbClr val="FF0000"/>
            </a:solidFill>
            <a:prstDash val="dash"/>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FE2DF9CF-0E51-49C7-A5E9-89D2CD37F490}"/>
              </a:ext>
            </a:extLst>
          </p:cNvPr>
          <p:cNvCxnSpPr>
            <a:cxnSpLocks/>
          </p:cNvCxnSpPr>
          <p:nvPr/>
        </p:nvCxnSpPr>
        <p:spPr>
          <a:xfrm>
            <a:off x="3657600" y="1219200"/>
            <a:ext cx="0" cy="1066800"/>
          </a:xfrm>
          <a:prstGeom prst="straightConnector1">
            <a:avLst/>
          </a:prstGeom>
          <a:ln w="38100">
            <a:solidFill>
              <a:srgbClr val="FF0000"/>
            </a:solidFill>
            <a:prstDash val="dash"/>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2714D121-2047-494C-BBF4-1A369F284AEE}"/>
              </a:ext>
            </a:extLst>
          </p:cNvPr>
          <p:cNvCxnSpPr>
            <a:cxnSpLocks/>
          </p:cNvCxnSpPr>
          <p:nvPr/>
        </p:nvCxnSpPr>
        <p:spPr>
          <a:xfrm>
            <a:off x="8458200" y="1600200"/>
            <a:ext cx="0" cy="1066800"/>
          </a:xfrm>
          <a:prstGeom prst="straightConnector1">
            <a:avLst/>
          </a:prstGeom>
          <a:ln w="38100">
            <a:solidFill>
              <a:srgbClr val="FF0000"/>
            </a:solidFill>
            <a:prstDash val="dash"/>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F00A63DD-442F-45E5-A944-7128D48551A5}"/>
              </a:ext>
            </a:extLst>
          </p:cNvPr>
          <p:cNvCxnSpPr>
            <a:cxnSpLocks/>
          </p:cNvCxnSpPr>
          <p:nvPr/>
        </p:nvCxnSpPr>
        <p:spPr>
          <a:xfrm>
            <a:off x="7543800" y="2209800"/>
            <a:ext cx="0" cy="1066800"/>
          </a:xfrm>
          <a:prstGeom prst="straightConnector1">
            <a:avLst/>
          </a:prstGeom>
          <a:ln w="38100">
            <a:solidFill>
              <a:srgbClr val="FF0000"/>
            </a:solidFill>
            <a:prstDash val="dash"/>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B6D78CBA-224E-44F5-B3B5-9AE4F1297DAA}"/>
              </a:ext>
            </a:extLst>
          </p:cNvPr>
          <p:cNvCxnSpPr>
            <a:cxnSpLocks/>
          </p:cNvCxnSpPr>
          <p:nvPr/>
        </p:nvCxnSpPr>
        <p:spPr>
          <a:xfrm>
            <a:off x="7010400" y="1447800"/>
            <a:ext cx="0" cy="1066800"/>
          </a:xfrm>
          <a:prstGeom prst="straightConnector1">
            <a:avLst/>
          </a:prstGeom>
          <a:ln w="38100">
            <a:solidFill>
              <a:srgbClr val="FF0000"/>
            </a:solidFill>
            <a:prstDash val="dash"/>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DF530743-9A41-465E-80DD-A15BF5239FBE}"/>
              </a:ext>
            </a:extLst>
          </p:cNvPr>
          <p:cNvCxnSpPr>
            <a:cxnSpLocks/>
          </p:cNvCxnSpPr>
          <p:nvPr/>
        </p:nvCxnSpPr>
        <p:spPr>
          <a:xfrm>
            <a:off x="6781800" y="1371600"/>
            <a:ext cx="0" cy="801503"/>
          </a:xfrm>
          <a:prstGeom prst="straightConnector1">
            <a:avLst/>
          </a:prstGeom>
          <a:ln w="38100">
            <a:solidFill>
              <a:srgbClr val="FF0000"/>
            </a:solidFill>
            <a:prstDash val="dash"/>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E081352B-36C8-4EC4-92E4-CA288A9CDB8E}"/>
              </a:ext>
            </a:extLst>
          </p:cNvPr>
          <p:cNvCxnSpPr>
            <a:cxnSpLocks/>
          </p:cNvCxnSpPr>
          <p:nvPr/>
        </p:nvCxnSpPr>
        <p:spPr>
          <a:xfrm>
            <a:off x="7391400" y="4038600"/>
            <a:ext cx="0" cy="801503"/>
          </a:xfrm>
          <a:prstGeom prst="straightConnector1">
            <a:avLst/>
          </a:prstGeom>
          <a:ln w="38100">
            <a:solidFill>
              <a:srgbClr val="FF0000"/>
            </a:solidFill>
            <a:prstDash val="dash"/>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E1B77105-695A-4399-AF0E-45EDDA98586D}"/>
              </a:ext>
            </a:extLst>
          </p:cNvPr>
          <p:cNvCxnSpPr>
            <a:cxnSpLocks/>
          </p:cNvCxnSpPr>
          <p:nvPr/>
        </p:nvCxnSpPr>
        <p:spPr>
          <a:xfrm>
            <a:off x="7747000" y="4114800"/>
            <a:ext cx="0" cy="801503"/>
          </a:xfrm>
          <a:prstGeom prst="straightConnector1">
            <a:avLst/>
          </a:prstGeom>
          <a:ln w="38100">
            <a:solidFill>
              <a:srgbClr val="FF0000"/>
            </a:solidFill>
            <a:prstDash val="dash"/>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AB59F72B-B55F-4669-A464-6A80F982A90D}"/>
              </a:ext>
            </a:extLst>
          </p:cNvPr>
          <p:cNvCxnSpPr>
            <a:cxnSpLocks/>
          </p:cNvCxnSpPr>
          <p:nvPr/>
        </p:nvCxnSpPr>
        <p:spPr>
          <a:xfrm>
            <a:off x="8534400" y="4419600"/>
            <a:ext cx="0" cy="801503"/>
          </a:xfrm>
          <a:prstGeom prst="straightConnector1">
            <a:avLst/>
          </a:prstGeom>
          <a:ln w="38100">
            <a:solidFill>
              <a:srgbClr val="FF0000"/>
            </a:solidFill>
            <a:prstDash val="dash"/>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D72CC196-2B43-4E14-8CFB-2B58EDCD0BBF}"/>
              </a:ext>
            </a:extLst>
          </p:cNvPr>
          <p:cNvCxnSpPr>
            <a:cxnSpLocks/>
          </p:cNvCxnSpPr>
          <p:nvPr/>
        </p:nvCxnSpPr>
        <p:spPr>
          <a:xfrm>
            <a:off x="2819400" y="4648200"/>
            <a:ext cx="0" cy="1066800"/>
          </a:xfrm>
          <a:prstGeom prst="straightConnector1">
            <a:avLst/>
          </a:prstGeom>
          <a:ln w="38100">
            <a:solidFill>
              <a:srgbClr val="FF0000"/>
            </a:solidFill>
            <a:prstDash val="dash"/>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D385804B-6169-496B-B620-F1E7CBF4FA5D}"/>
              </a:ext>
            </a:extLst>
          </p:cNvPr>
          <p:cNvCxnSpPr>
            <a:cxnSpLocks/>
          </p:cNvCxnSpPr>
          <p:nvPr/>
        </p:nvCxnSpPr>
        <p:spPr>
          <a:xfrm>
            <a:off x="3429000" y="4114800"/>
            <a:ext cx="0" cy="1066800"/>
          </a:xfrm>
          <a:prstGeom prst="straightConnector1">
            <a:avLst/>
          </a:prstGeom>
          <a:ln w="38100">
            <a:solidFill>
              <a:srgbClr val="FF0000"/>
            </a:solidFill>
            <a:prstDash val="dash"/>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2B246AA5-B046-40A5-BD88-C3B7C228AC13}"/>
              </a:ext>
            </a:extLst>
          </p:cNvPr>
          <p:cNvCxnSpPr>
            <a:cxnSpLocks/>
          </p:cNvCxnSpPr>
          <p:nvPr/>
        </p:nvCxnSpPr>
        <p:spPr>
          <a:xfrm>
            <a:off x="3048000" y="4343400"/>
            <a:ext cx="0" cy="1066800"/>
          </a:xfrm>
          <a:prstGeom prst="straightConnector1">
            <a:avLst/>
          </a:prstGeom>
          <a:ln w="38100">
            <a:solidFill>
              <a:srgbClr val="FF0000"/>
            </a:solidFill>
            <a:prstDash val="dash"/>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8D8440A1-4CD2-4EB5-89B6-95726C421469}"/>
              </a:ext>
            </a:extLst>
          </p:cNvPr>
          <p:cNvCxnSpPr>
            <a:cxnSpLocks/>
          </p:cNvCxnSpPr>
          <p:nvPr/>
        </p:nvCxnSpPr>
        <p:spPr>
          <a:xfrm>
            <a:off x="3886200" y="3962400"/>
            <a:ext cx="0" cy="1066800"/>
          </a:xfrm>
          <a:prstGeom prst="straightConnector1">
            <a:avLst/>
          </a:prstGeom>
          <a:ln w="38100">
            <a:solidFill>
              <a:srgbClr val="FF0000"/>
            </a:solidFill>
            <a:prstDash val="dash"/>
            <a:headEnd type="none" w="med" len="med"/>
            <a:tailEnd type="arrow"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9270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par>
                                <p:cTn id="14" presetID="22"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22" presetClass="entr" presetSubtype="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par>
                                <p:cTn id="20" presetID="22" presetClass="entr" presetSubtype="1"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par>
                                <p:cTn id="23" presetID="22"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par>
                                <p:cTn id="26" presetID="22" presetClass="entr" presetSubtype="1"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par>
                                <p:cTn id="29" presetID="22" presetClass="entr" presetSubtype="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par>
                                <p:cTn id="32" presetID="22" presetClass="entr" presetSubtype="1"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par>
                                <p:cTn id="35" presetID="22" presetClass="entr" presetSubtype="1"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500"/>
                                        <p:tgtEl>
                                          <p:spTgt spid="24"/>
                                        </p:tgtEl>
                                      </p:cBhvr>
                                    </p:animEffect>
                                  </p:childTnLst>
                                </p:cTn>
                              </p:par>
                              <p:par>
                                <p:cTn id="38" presetID="22" presetClass="entr" presetSubtype="1"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par>
                                <p:cTn id="41" presetID="22" presetClass="entr" presetSubtype="1"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par>
                                <p:cTn id="44" presetID="22" presetClass="entr" presetSubtype="1"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2CCDE6-C1BD-474C-9FAA-A440A7721C56}"/>
              </a:ext>
            </a:extLst>
          </p:cNvPr>
          <p:cNvSpPr>
            <a:spLocks noGrp="1"/>
          </p:cNvSpPr>
          <p:nvPr>
            <p:ph idx="1"/>
          </p:nvPr>
        </p:nvSpPr>
        <p:spPr>
          <a:xfrm>
            <a:off x="251460" y="1269841"/>
            <a:ext cx="8641080" cy="4978559"/>
          </a:xfrm>
        </p:spPr>
        <p:txBody>
          <a:bodyPr>
            <a:normAutofit fontScale="92500" lnSpcReduction="20000"/>
          </a:bodyPr>
          <a:lstStyle/>
          <a:p>
            <a:pPr algn="just"/>
            <a:r>
              <a:rPr lang="en-US" dirty="0"/>
              <a:t>Existing low-resource DL architectures neither attain faster inference speed nor higher accuracy due to not overcoming their inherent limitations</a:t>
            </a:r>
          </a:p>
          <a:p>
            <a:pPr marL="0" indent="0" algn="just">
              <a:buNone/>
            </a:pPr>
            <a:endParaRPr lang="en-US" dirty="0"/>
          </a:p>
          <a:p>
            <a:pPr algn="just"/>
            <a:r>
              <a:rPr lang="en-US" dirty="0"/>
              <a:t>We propose a new architecture for embedded systems named </a:t>
            </a:r>
            <a:r>
              <a:rPr lang="en-US" i="1" dirty="0" err="1"/>
              <a:t>DhakaNet</a:t>
            </a:r>
            <a:r>
              <a:rPr lang="en-US" dirty="0"/>
              <a:t> </a:t>
            </a:r>
          </a:p>
          <a:p>
            <a:pPr lvl="1" algn="just"/>
            <a:r>
              <a:rPr lang="en-US" dirty="0"/>
              <a:t>Delivers up to 51% faster or 13% more accurate detection over street-view traffic images</a:t>
            </a:r>
          </a:p>
          <a:p>
            <a:pPr algn="just"/>
            <a:endParaRPr lang="en-US" dirty="0"/>
          </a:p>
          <a:p>
            <a:pPr algn="just"/>
            <a:r>
              <a:rPr lang="en-US" dirty="0"/>
              <a:t>We plan to develop a traffic signal optimization module for a coordinated and adaptive traffic signal system for Dhaka and similar cities in future</a:t>
            </a:r>
          </a:p>
        </p:txBody>
      </p:sp>
      <p:sp>
        <p:nvSpPr>
          <p:cNvPr id="3" name="Slide Number Placeholder 2">
            <a:extLst>
              <a:ext uri="{FF2B5EF4-FFF2-40B4-BE49-F238E27FC236}">
                <a16:creationId xmlns:a16="http://schemas.microsoft.com/office/drawing/2014/main" id="{DC360AB6-DF6E-49C3-9681-3403CED969A6}"/>
              </a:ext>
            </a:extLst>
          </p:cNvPr>
          <p:cNvSpPr>
            <a:spLocks noGrp="1"/>
          </p:cNvSpPr>
          <p:nvPr>
            <p:ph type="sldNum" sz="quarter" idx="12"/>
          </p:nvPr>
        </p:nvSpPr>
        <p:spPr>
          <a:xfrm>
            <a:off x="6713220" y="6356351"/>
            <a:ext cx="2133600" cy="365125"/>
          </a:xfrm>
        </p:spPr>
        <p:txBody>
          <a:bodyPr/>
          <a:lstStyle/>
          <a:p>
            <a:fld id="{B6F15528-21DE-4FAA-801E-634DDDAF4B2B}" type="slidenum">
              <a:rPr lang="en-US" smtClean="0"/>
              <a:pPr/>
              <a:t>17</a:t>
            </a:fld>
            <a:endParaRPr lang="en-US" dirty="0"/>
          </a:p>
        </p:txBody>
      </p:sp>
      <p:sp>
        <p:nvSpPr>
          <p:cNvPr id="4" name="Title 3">
            <a:extLst>
              <a:ext uri="{FF2B5EF4-FFF2-40B4-BE49-F238E27FC236}">
                <a16:creationId xmlns:a16="http://schemas.microsoft.com/office/drawing/2014/main" id="{A308117B-E67C-49BF-9823-2163D11DB972}"/>
              </a:ext>
            </a:extLst>
          </p:cNvPr>
          <p:cNvSpPr>
            <a:spLocks noGrp="1"/>
          </p:cNvSpPr>
          <p:nvPr>
            <p:ph type="title"/>
          </p:nvPr>
        </p:nvSpPr>
        <p:spPr>
          <a:xfrm>
            <a:off x="0" y="-7483"/>
            <a:ext cx="9144000" cy="1143000"/>
          </a:xfrm>
        </p:spPr>
        <p:txBody>
          <a:bodyPr/>
          <a:lstStyle/>
          <a:p>
            <a:r>
              <a:rPr lang="en-US" dirty="0"/>
              <a:t>Conclusion and Future Work</a:t>
            </a:r>
          </a:p>
        </p:txBody>
      </p:sp>
    </p:spTree>
    <p:extLst>
      <p:ext uri="{BB962C8B-B14F-4D97-AF65-F5344CB8AC3E}">
        <p14:creationId xmlns:p14="http://schemas.microsoft.com/office/powerpoint/2010/main" val="245070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302" y="1600200"/>
            <a:ext cx="7619394" cy="1323439"/>
          </a:xfrm>
          <a:prstGeom prst="rect">
            <a:avLst/>
          </a:prstGeom>
          <a:noFill/>
        </p:spPr>
        <p:txBody>
          <a:bodyPr wrap="square" rtlCol="0">
            <a:spAutoFit/>
          </a:bodyPr>
          <a:lstStyle/>
          <a:p>
            <a:pPr algn="ctr"/>
            <a:r>
              <a:rPr lang="en-US" sz="8000" dirty="0">
                <a:solidFill>
                  <a:srgbClr val="00B0F0"/>
                </a:solidFill>
                <a:latin typeface="Times New Roman" panose="02020603050405020304" pitchFamily="18" charset="0"/>
                <a:cs typeface="Times New Roman" panose="02020603050405020304" pitchFamily="18" charset="0"/>
              </a:rPr>
              <a:t>Thank You</a:t>
            </a:r>
          </a:p>
        </p:txBody>
      </p:sp>
      <p:sp>
        <p:nvSpPr>
          <p:cNvPr id="7" name="TextBox 6"/>
          <p:cNvSpPr txBox="1"/>
          <p:nvPr/>
        </p:nvSpPr>
        <p:spPr>
          <a:xfrm>
            <a:off x="762302" y="2928101"/>
            <a:ext cx="7619394" cy="1015663"/>
          </a:xfrm>
          <a:prstGeom prst="rect">
            <a:avLst/>
          </a:prstGeom>
          <a:noFill/>
        </p:spPr>
        <p:txBody>
          <a:bodyPr wrap="none" rtlCol="0">
            <a:spAutoFit/>
          </a:bodyPr>
          <a:lstStyle/>
          <a:p>
            <a:r>
              <a:rPr lang="en-US" sz="6000" dirty="0">
                <a:solidFill>
                  <a:srgbClr val="00B050"/>
                </a:solidFill>
                <a:latin typeface="Times New Roman" pitchFamily="18" charset="0"/>
                <a:cs typeface="Times New Roman" pitchFamily="18" charset="0"/>
              </a:rPr>
              <a:t>Questions are welcome!</a:t>
            </a:r>
          </a:p>
        </p:txBody>
      </p:sp>
      <p:sp>
        <p:nvSpPr>
          <p:cNvPr id="9" name="Slide Number Placeholder 8"/>
          <p:cNvSpPr>
            <a:spLocks noGrp="1"/>
          </p:cNvSpPr>
          <p:nvPr>
            <p:ph type="sldNum" sz="quarter" idx="12"/>
          </p:nvPr>
        </p:nvSpPr>
        <p:spPr/>
        <p:txBody>
          <a:bodyPr/>
          <a:lstStyle/>
          <a:p>
            <a:fld id="{B6F15528-21DE-4FAA-801E-634DDDAF4B2B}" type="slidenum">
              <a:rPr lang="en-US" sz="1400" smtClean="0">
                <a:solidFill>
                  <a:schemeClr val="tx1"/>
                </a:solidFill>
                <a:latin typeface="Times New Roman" panose="02020603050405020304" pitchFamily="18" charset="0"/>
                <a:cs typeface="Times New Roman" panose="02020603050405020304" pitchFamily="18" charset="0"/>
              </a:rPr>
              <a:pPr/>
              <a:t>18</a:t>
            </a:fld>
            <a:endParaRPr lang="en-US" sz="140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BA9A0BF-FE7B-44AD-ABD0-4AFB4DC0480C}"/>
              </a:ext>
            </a:extLst>
          </p:cNvPr>
          <p:cNvSpPr txBox="1"/>
          <p:nvPr/>
        </p:nvSpPr>
        <p:spPr>
          <a:xfrm>
            <a:off x="1349802" y="4219038"/>
            <a:ext cx="6444393" cy="646331"/>
          </a:xfrm>
          <a:prstGeom prst="rect">
            <a:avLst/>
          </a:prstGeom>
          <a:solidFill>
            <a:schemeClr val="accent3">
              <a:lumMod val="20000"/>
              <a:lumOff val="80000"/>
            </a:schemeClr>
          </a:solidFill>
        </p:spPr>
        <p:txBody>
          <a:bodyPr wrap="none" rtlCol="0">
            <a:spAutoFit/>
          </a:bodyPr>
          <a:lstStyle/>
          <a:p>
            <a:pPr algn="ctr"/>
            <a:r>
              <a:rPr lang="en-US" sz="3600" i="1" dirty="0">
                <a:latin typeface="Times New Roman" panose="02020603050405020304" pitchFamily="18" charset="0"/>
                <a:cs typeface="Times New Roman" panose="02020603050405020304" pitchFamily="18" charset="0"/>
              </a:rPr>
              <a:t>Email</a:t>
            </a:r>
            <a:r>
              <a:rPr lang="en-US"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hlinkClick r:id="rId3"/>
              </a:rPr>
              <a:t>toha@tmdm.butex.edu.bd</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614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762303" y="2590800"/>
            <a:ext cx="7619394" cy="1323439"/>
          </a:xfrm>
          <a:prstGeom prst="rect">
            <a:avLst/>
          </a:prstGeom>
          <a:noFill/>
        </p:spPr>
        <p:txBody>
          <a:bodyPr wrap="square" rtlCol="0">
            <a:spAutoFit/>
          </a:bodyPr>
          <a:lstStyle/>
          <a:p>
            <a:pPr algn="ctr"/>
            <a:r>
              <a:rPr lang="en-US" sz="8000" dirty="0">
                <a:solidFill>
                  <a:srgbClr val="00B050"/>
                </a:solidFill>
                <a:latin typeface="Times New Roman" panose="02020603050405020304" pitchFamily="18" charset="0"/>
                <a:cs typeface="Times New Roman" panose="02020603050405020304" pitchFamily="18" charset="0"/>
              </a:rPr>
              <a:t>Backup Slides</a:t>
            </a:r>
          </a:p>
        </p:txBody>
      </p:sp>
      <p:sp>
        <p:nvSpPr>
          <p:cNvPr id="9" name="Slide Number Placeholder 8"/>
          <p:cNvSpPr>
            <a:spLocks noGrp="1"/>
          </p:cNvSpPr>
          <p:nvPr>
            <p:ph type="sldNum" sz="quarter" idx="12"/>
          </p:nvPr>
        </p:nvSpPr>
        <p:spPr/>
        <p:txBody>
          <a:bodyPr/>
          <a:lstStyle/>
          <a:p>
            <a:fld id="{B6F15528-21DE-4FAA-801E-634DDDAF4B2B}" type="slidenum">
              <a:rPr lang="en-US" sz="1400" smtClean="0">
                <a:solidFill>
                  <a:schemeClr val="tx1"/>
                </a:solidFill>
                <a:latin typeface="Times New Roman" panose="02020603050405020304" pitchFamily="18" charset="0"/>
                <a:cs typeface="Times New Roman" panose="02020603050405020304" pitchFamily="18" charset="0"/>
              </a:rPr>
              <a:pPr/>
              <a:t>19</a:t>
            </a:fld>
            <a:endParaRPr lang="en-US" sz="1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863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 y="1269841"/>
            <a:ext cx="8641080" cy="4978559"/>
          </a:xfrm>
        </p:spPr>
        <p:txBody>
          <a:bodyPr>
            <a:normAutofit/>
          </a:bodyPr>
          <a:lstStyle/>
          <a:p>
            <a:r>
              <a:rPr lang="en-US" dirty="0"/>
              <a:t>Background and motivation</a:t>
            </a:r>
          </a:p>
          <a:p>
            <a:endParaRPr lang="en-US" dirty="0"/>
          </a:p>
          <a:p>
            <a:r>
              <a:rPr lang="en-US" dirty="0"/>
              <a:t>Our proposed approach</a:t>
            </a:r>
          </a:p>
          <a:p>
            <a:endParaRPr lang="en-US" dirty="0"/>
          </a:p>
          <a:p>
            <a:r>
              <a:rPr lang="en-US" dirty="0"/>
              <a:t>Experimental results and findings</a:t>
            </a:r>
          </a:p>
          <a:p>
            <a:endParaRPr lang="en-US" dirty="0"/>
          </a:p>
          <a:p>
            <a:r>
              <a:rPr lang="en-US" dirty="0"/>
              <a:t>Conclusion and future work</a:t>
            </a:r>
          </a:p>
        </p:txBody>
      </p:sp>
      <p:sp>
        <p:nvSpPr>
          <p:cNvPr id="4" name="Slide Number Placeholder 3"/>
          <p:cNvSpPr>
            <a:spLocks noGrp="1"/>
          </p:cNvSpPr>
          <p:nvPr>
            <p:ph type="sldNum" sz="quarter" idx="12"/>
          </p:nvPr>
        </p:nvSpPr>
        <p:spPr>
          <a:xfrm>
            <a:off x="6713220" y="6356351"/>
            <a:ext cx="2133600" cy="365125"/>
          </a:xfrm>
        </p:spPr>
        <p:txBody>
          <a:bodyPr/>
          <a:lstStyle/>
          <a:p>
            <a:fld id="{B6F15528-21DE-4FAA-801E-634DDDAF4B2B}" type="slidenum">
              <a:rPr lang="en-US" smtClean="0"/>
              <a:pPr/>
              <a:t>2</a:t>
            </a:fld>
            <a:endParaRPr lang="en-US"/>
          </a:p>
        </p:txBody>
      </p:sp>
      <p:sp>
        <p:nvSpPr>
          <p:cNvPr id="2" name="Title 1"/>
          <p:cNvSpPr>
            <a:spLocks noGrp="1"/>
          </p:cNvSpPr>
          <p:nvPr>
            <p:ph type="title"/>
          </p:nvPr>
        </p:nvSpPr>
        <p:spPr>
          <a:xfrm>
            <a:off x="0" y="-7483"/>
            <a:ext cx="9144000" cy="1143000"/>
          </a:xfrm>
        </p:spPr>
        <p:txBody>
          <a:bodyPr/>
          <a:lstStyle/>
          <a:p>
            <a:r>
              <a:rPr lang="en-US" dirty="0"/>
              <a:t>Overview of This Presentation</a:t>
            </a:r>
          </a:p>
        </p:txBody>
      </p:sp>
    </p:spTree>
    <p:extLst>
      <p:ext uri="{BB962C8B-B14F-4D97-AF65-F5344CB8AC3E}">
        <p14:creationId xmlns:p14="http://schemas.microsoft.com/office/powerpoint/2010/main" val="3960589360"/>
      </p:ext>
    </p:extLst>
  </p:cSld>
  <p:clrMapOvr>
    <a:masterClrMapping/>
  </p:clrMapOvr>
  <mc:AlternateContent xmlns:mc="http://schemas.openxmlformats.org/markup-compatibility/2006" xmlns:p14="http://schemas.microsoft.com/office/powerpoint/2010/main">
    <mc:Choice Requires="p14">
      <p:transition spd="med" p14:dur="700" advTm="326">
        <p:fade/>
      </p:transition>
    </mc:Choice>
    <mc:Fallback xmlns="">
      <p:transition spd="med" advTm="326">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 name="Content Placeholder 7">
            <a:extLst>
              <a:ext uri="{FF2B5EF4-FFF2-40B4-BE49-F238E27FC236}">
                <a16:creationId xmlns:a16="http://schemas.microsoft.com/office/drawing/2014/main" id="{871F4C87-58B4-467C-B303-6EE6834DAD99}"/>
              </a:ext>
            </a:extLst>
          </p:cNvPr>
          <p:cNvPicPr>
            <a:picLocks noChangeAspect="1"/>
          </p:cNvPicPr>
          <p:nvPr/>
        </p:nvPicPr>
        <p:blipFill>
          <a:blip r:embed="rId3"/>
          <a:stretch>
            <a:fillRect/>
          </a:stretch>
        </p:blipFill>
        <p:spPr>
          <a:xfrm>
            <a:off x="4615569" y="1410535"/>
            <a:ext cx="4325230" cy="2448066"/>
          </a:xfrm>
          <a:prstGeom prst="rect">
            <a:avLst/>
          </a:prstGeom>
        </p:spPr>
      </p:pic>
      <p:pic>
        <p:nvPicPr>
          <p:cNvPr id="22" name="Picture 21">
            <a:extLst>
              <a:ext uri="{FF2B5EF4-FFF2-40B4-BE49-F238E27FC236}">
                <a16:creationId xmlns:a16="http://schemas.microsoft.com/office/drawing/2014/main" id="{1B032435-3098-44FD-882B-ADBF05E45E40}"/>
              </a:ext>
            </a:extLst>
          </p:cNvPr>
          <p:cNvPicPr>
            <a:picLocks noChangeAspect="1"/>
          </p:cNvPicPr>
          <p:nvPr/>
        </p:nvPicPr>
        <p:blipFill>
          <a:blip r:embed="rId4"/>
          <a:stretch>
            <a:fillRect/>
          </a:stretch>
        </p:blipFill>
        <p:spPr>
          <a:xfrm>
            <a:off x="198121" y="1416591"/>
            <a:ext cx="4325230" cy="2448066"/>
          </a:xfrm>
          <a:prstGeom prst="rect">
            <a:avLst/>
          </a:prstGeom>
        </p:spPr>
      </p:pic>
      <p:pic>
        <p:nvPicPr>
          <p:cNvPr id="9" name="Content Placeholder 8">
            <a:extLst>
              <a:ext uri="{FF2B5EF4-FFF2-40B4-BE49-F238E27FC236}">
                <a16:creationId xmlns:a16="http://schemas.microsoft.com/office/drawing/2014/main" id="{7F78B2BA-A446-420F-960F-70D99C5C0282}"/>
              </a:ext>
            </a:extLst>
          </p:cNvPr>
          <p:cNvPicPr>
            <a:picLocks noGrp="1" noChangeAspect="1"/>
          </p:cNvPicPr>
          <p:nvPr>
            <p:ph idx="1"/>
          </p:nvPr>
        </p:nvPicPr>
        <p:blipFill>
          <a:blip r:embed="rId5"/>
          <a:stretch>
            <a:fillRect/>
          </a:stretch>
        </p:blipFill>
        <p:spPr>
          <a:xfrm>
            <a:off x="412490" y="4464129"/>
            <a:ext cx="8278380" cy="1708071"/>
          </a:xfrm>
        </p:spPr>
      </p:pic>
      <p:sp>
        <p:nvSpPr>
          <p:cNvPr id="4" name="Slide Number Placeholder 3">
            <a:extLst>
              <a:ext uri="{FF2B5EF4-FFF2-40B4-BE49-F238E27FC236}">
                <a16:creationId xmlns:a16="http://schemas.microsoft.com/office/drawing/2014/main" id="{CD66105D-1946-4F7C-8472-484146D90F8B}"/>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6" name="Title 5">
            <a:extLst>
              <a:ext uri="{FF2B5EF4-FFF2-40B4-BE49-F238E27FC236}">
                <a16:creationId xmlns:a16="http://schemas.microsoft.com/office/drawing/2014/main" id="{FF474BB9-FDB9-4FFD-9B30-14B9A66D5BD4}"/>
              </a:ext>
            </a:extLst>
          </p:cNvPr>
          <p:cNvSpPr>
            <a:spLocks noGrp="1"/>
          </p:cNvSpPr>
          <p:nvPr>
            <p:ph type="title"/>
          </p:nvPr>
        </p:nvSpPr>
        <p:spPr>
          <a:xfrm>
            <a:off x="0" y="-7483"/>
            <a:ext cx="9144000" cy="1143000"/>
          </a:xfrm>
        </p:spPr>
        <p:txBody>
          <a:bodyPr/>
          <a:lstStyle/>
          <a:p>
            <a:r>
              <a:rPr lang="en-US" dirty="0"/>
              <a:t>Ablation Studies on DhakaAI Dataset</a:t>
            </a:r>
          </a:p>
        </p:txBody>
      </p:sp>
      <p:sp>
        <p:nvSpPr>
          <p:cNvPr id="10" name="Rectangle: Rounded Corners 9">
            <a:extLst>
              <a:ext uri="{FF2B5EF4-FFF2-40B4-BE49-F238E27FC236}">
                <a16:creationId xmlns:a16="http://schemas.microsoft.com/office/drawing/2014/main" id="{0FB49F98-9E1A-4F51-B515-E01A1BB081CE}"/>
              </a:ext>
            </a:extLst>
          </p:cNvPr>
          <p:cNvSpPr/>
          <p:nvPr/>
        </p:nvSpPr>
        <p:spPr>
          <a:xfrm>
            <a:off x="412490" y="5781040"/>
            <a:ext cx="8278380" cy="333916"/>
          </a:xfrm>
          <a:prstGeom prst="round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030053A-F4F5-40E0-ABE1-D043AC677D03}"/>
              </a:ext>
            </a:extLst>
          </p:cNvPr>
          <p:cNvSpPr txBox="1"/>
          <p:nvPr/>
        </p:nvSpPr>
        <p:spPr>
          <a:xfrm>
            <a:off x="198121" y="3862065"/>
            <a:ext cx="4373879" cy="369332"/>
          </a:xfrm>
          <a:prstGeom prst="rect">
            <a:avLst/>
          </a:prstGeom>
          <a:noFill/>
        </p:spPr>
        <p:txBody>
          <a:bodyPr wrap="square" rtlCol="0">
            <a:spAutoFit/>
          </a:bodyPr>
          <a:lstStyle/>
          <a:p>
            <a:pPr algn="ctr"/>
            <a:r>
              <a:rPr lang="el-GR" b="1" dirty="0">
                <a:solidFill>
                  <a:schemeClr val="tx2"/>
                </a:solidFill>
                <a:latin typeface="Times New Roman" panose="02020603050405020304" pitchFamily="18" charset="0"/>
                <a:cs typeface="Times New Roman" panose="02020603050405020304" pitchFamily="18" charset="0"/>
              </a:rPr>
              <a:t>α</a:t>
            </a:r>
            <a:r>
              <a:rPr lang="en-US" b="1" dirty="0">
                <a:solidFill>
                  <a:schemeClr val="tx2"/>
                </a:solidFill>
                <a:latin typeface="Times New Roman" panose="02020603050405020304" pitchFamily="18" charset="0"/>
                <a:cs typeface="Times New Roman" panose="02020603050405020304" pitchFamily="18" charset="0"/>
              </a:rPr>
              <a:t>: DhakaNet-baseline</a:t>
            </a:r>
          </a:p>
        </p:txBody>
      </p:sp>
      <p:sp>
        <p:nvSpPr>
          <p:cNvPr id="20" name="TextBox 19">
            <a:extLst>
              <a:ext uri="{FF2B5EF4-FFF2-40B4-BE49-F238E27FC236}">
                <a16:creationId xmlns:a16="http://schemas.microsoft.com/office/drawing/2014/main" id="{36D01043-73AD-4A2C-BBBF-356C787472FD}"/>
              </a:ext>
            </a:extLst>
          </p:cNvPr>
          <p:cNvSpPr txBox="1"/>
          <p:nvPr/>
        </p:nvSpPr>
        <p:spPr>
          <a:xfrm>
            <a:off x="4615570" y="3858086"/>
            <a:ext cx="4325229"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Final: DhakaNet</a:t>
            </a:r>
          </a:p>
        </p:txBody>
      </p:sp>
      <p:sp>
        <p:nvSpPr>
          <p:cNvPr id="21" name="Rectangle: Rounded Corners 20">
            <a:extLst>
              <a:ext uri="{FF2B5EF4-FFF2-40B4-BE49-F238E27FC236}">
                <a16:creationId xmlns:a16="http://schemas.microsoft.com/office/drawing/2014/main" id="{F701EA9F-E068-44FE-A944-DB2F9F929AAA}"/>
              </a:ext>
            </a:extLst>
          </p:cNvPr>
          <p:cNvSpPr/>
          <p:nvPr/>
        </p:nvSpPr>
        <p:spPr>
          <a:xfrm>
            <a:off x="272170" y="2209800"/>
            <a:ext cx="8686798" cy="2223767"/>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B050"/>
                </a:solidFill>
                <a:latin typeface="Times New Roman" panose="02020603050405020304" pitchFamily="18" charset="0"/>
                <a:cs typeface="Times New Roman" panose="02020603050405020304" pitchFamily="18" charset="0"/>
              </a:rPr>
              <a:t>It confirms the effectiveness of </a:t>
            </a:r>
            <a:r>
              <a:rPr lang="en-US" sz="3600" dirty="0" err="1">
                <a:solidFill>
                  <a:srgbClr val="00B050"/>
                </a:solidFill>
                <a:latin typeface="Times New Roman" panose="02020603050405020304" pitchFamily="18" charset="0"/>
                <a:cs typeface="Times New Roman" panose="02020603050405020304" pitchFamily="18" charset="0"/>
              </a:rPr>
              <a:t>mCSP</a:t>
            </a:r>
            <a:r>
              <a:rPr lang="en-US" sz="3600" dirty="0">
                <a:solidFill>
                  <a:srgbClr val="00B050"/>
                </a:solidFill>
                <a:latin typeface="Times New Roman" panose="02020603050405020304" pitchFamily="18" charset="0"/>
                <a:cs typeface="Times New Roman" panose="02020603050405020304" pitchFamily="18" charset="0"/>
              </a:rPr>
              <a:t>, </a:t>
            </a:r>
            <a:r>
              <a:rPr lang="en-US" sz="3600" dirty="0" err="1">
                <a:solidFill>
                  <a:srgbClr val="00B050"/>
                </a:solidFill>
                <a:latin typeface="Times New Roman" panose="02020603050405020304" pitchFamily="18" charset="0"/>
                <a:cs typeface="Times New Roman" panose="02020603050405020304" pitchFamily="18" charset="0"/>
              </a:rPr>
              <a:t>mPANet</a:t>
            </a:r>
            <a:r>
              <a:rPr lang="en-US" sz="3600" dirty="0">
                <a:solidFill>
                  <a:srgbClr val="00B050"/>
                </a:solidFill>
                <a:latin typeface="Times New Roman" panose="02020603050405020304" pitchFamily="18" charset="0"/>
                <a:cs typeface="Times New Roman" panose="02020603050405020304" pitchFamily="18" charset="0"/>
              </a:rPr>
              <a:t>, and MSAM modules to increase the accuracy of DhakaNet</a:t>
            </a:r>
          </a:p>
        </p:txBody>
      </p:sp>
      <p:sp>
        <p:nvSpPr>
          <p:cNvPr id="11" name="Rectangle: Rounded Corners 10">
            <a:extLst>
              <a:ext uri="{FF2B5EF4-FFF2-40B4-BE49-F238E27FC236}">
                <a16:creationId xmlns:a16="http://schemas.microsoft.com/office/drawing/2014/main" id="{2B747EF5-8551-47BD-B202-E0C999257DBE}"/>
              </a:ext>
            </a:extLst>
          </p:cNvPr>
          <p:cNvSpPr/>
          <p:nvPr/>
        </p:nvSpPr>
        <p:spPr>
          <a:xfrm>
            <a:off x="418580" y="5008880"/>
            <a:ext cx="8278380" cy="333916"/>
          </a:xfrm>
          <a:prstGeom prst="roundRect">
            <a:avLst/>
          </a:pr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26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51B6E9-3E87-436A-A6CA-B6E1344922A7}"/>
              </a:ext>
            </a:extLst>
          </p:cNvPr>
          <p:cNvPicPr>
            <a:picLocks noGrp="1" noChangeAspect="1"/>
          </p:cNvPicPr>
          <p:nvPr>
            <p:ph idx="1"/>
          </p:nvPr>
        </p:nvPicPr>
        <p:blipFill>
          <a:blip r:embed="rId4"/>
          <a:stretch>
            <a:fillRect/>
          </a:stretch>
        </p:blipFill>
        <p:spPr>
          <a:xfrm>
            <a:off x="423333" y="1270000"/>
            <a:ext cx="8297333" cy="4978400"/>
          </a:xfrm>
          <a:prstGeom prst="rect">
            <a:avLst/>
          </a:prstGeom>
        </p:spPr>
      </p:pic>
      <p:sp>
        <p:nvSpPr>
          <p:cNvPr id="3" name="Slide Number Placeholder 2">
            <a:extLst>
              <a:ext uri="{FF2B5EF4-FFF2-40B4-BE49-F238E27FC236}">
                <a16:creationId xmlns:a16="http://schemas.microsoft.com/office/drawing/2014/main" id="{563FECD3-B00C-49FE-A95A-870FB36BB7D6}"/>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
        <p:nvSpPr>
          <p:cNvPr id="4" name="Title 3">
            <a:extLst>
              <a:ext uri="{FF2B5EF4-FFF2-40B4-BE49-F238E27FC236}">
                <a16:creationId xmlns:a16="http://schemas.microsoft.com/office/drawing/2014/main" id="{36B04640-1047-420B-BC2B-56AD8F4F951D}"/>
              </a:ext>
            </a:extLst>
          </p:cNvPr>
          <p:cNvSpPr>
            <a:spLocks noGrp="1"/>
          </p:cNvSpPr>
          <p:nvPr>
            <p:ph type="title"/>
          </p:nvPr>
        </p:nvSpPr>
        <p:spPr>
          <a:xfrm>
            <a:off x="0" y="-7483"/>
            <a:ext cx="9144000" cy="1143000"/>
          </a:xfrm>
        </p:spPr>
        <p:txBody>
          <a:bodyPr/>
          <a:lstStyle/>
          <a:p>
            <a:r>
              <a:rPr lang="en-US" dirty="0"/>
              <a:t>Traffic Congestion in Dhaka</a:t>
            </a:r>
          </a:p>
        </p:txBody>
      </p:sp>
      <p:sp>
        <p:nvSpPr>
          <p:cNvPr id="6" name="Flowchart: Alternate Process 5">
            <a:extLst>
              <a:ext uri="{FF2B5EF4-FFF2-40B4-BE49-F238E27FC236}">
                <a16:creationId xmlns:a16="http://schemas.microsoft.com/office/drawing/2014/main" id="{236A2D63-E59E-40BF-8807-3FCEA3FAAE36}"/>
              </a:ext>
            </a:extLst>
          </p:cNvPr>
          <p:cNvSpPr/>
          <p:nvPr/>
        </p:nvSpPr>
        <p:spPr>
          <a:xfrm>
            <a:off x="76198" y="1569879"/>
            <a:ext cx="8991600" cy="4472146"/>
          </a:xfrm>
          <a:prstGeom prst="flowChartAlternateProcess">
            <a:avLst/>
          </a:prstGeom>
          <a:solidFill>
            <a:schemeClr val="accent2">
              <a:lumMod val="20000"/>
              <a:lumOff val="80000"/>
              <a:alpha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Arial" panose="020B0604020202020204" pitchFamily="34" charset="0"/>
              <a:buChar char="•"/>
            </a:pPr>
            <a:r>
              <a:rPr lang="en-US" sz="3600" dirty="0">
                <a:solidFill>
                  <a:schemeClr val="tx1"/>
                </a:solidFill>
                <a:latin typeface="Times New Roman" pitchFamily="18" charset="0"/>
                <a:cs typeface="Times New Roman" pitchFamily="18" charset="0"/>
              </a:rPr>
              <a:t>Average public transport speed is </a:t>
            </a:r>
            <a:r>
              <a:rPr lang="en-US" sz="3600" dirty="0">
                <a:solidFill>
                  <a:srgbClr val="C00000"/>
                </a:solidFill>
                <a:latin typeface="Times New Roman" pitchFamily="18" charset="0"/>
                <a:cs typeface="Times New Roman" pitchFamily="18" charset="0"/>
              </a:rPr>
              <a:t>7</a:t>
            </a:r>
            <a:r>
              <a:rPr lang="en-US" sz="3600" dirty="0">
                <a:solidFill>
                  <a:schemeClr val="tx1"/>
                </a:solidFill>
                <a:latin typeface="Times New Roman" pitchFamily="18" charset="0"/>
                <a:cs typeface="Times New Roman" pitchFamily="18" charset="0"/>
              </a:rPr>
              <a:t> kph</a:t>
            </a:r>
          </a:p>
          <a:p>
            <a:pPr marL="1028700" lvl="1" indent="-571500" algn="just">
              <a:buFont typeface="Times New Roman" panose="02020603050405020304" pitchFamily="18" charset="0"/>
              <a:buChar char="–"/>
            </a:pPr>
            <a:r>
              <a:rPr lang="en-US" sz="3200" dirty="0">
                <a:solidFill>
                  <a:schemeClr val="tx1"/>
                </a:solidFill>
                <a:latin typeface="Times New Roman" pitchFamily="18" charset="0"/>
                <a:cs typeface="Times New Roman" pitchFamily="18" charset="0"/>
              </a:rPr>
              <a:t>Expected to be only </a:t>
            </a:r>
            <a:r>
              <a:rPr lang="en-US" sz="3200" dirty="0">
                <a:solidFill>
                  <a:srgbClr val="FF0000"/>
                </a:solidFill>
                <a:latin typeface="Times New Roman" pitchFamily="18" charset="0"/>
                <a:cs typeface="Times New Roman" pitchFamily="18" charset="0"/>
              </a:rPr>
              <a:t>4</a:t>
            </a:r>
            <a:r>
              <a:rPr lang="en-US" sz="3200" dirty="0">
                <a:solidFill>
                  <a:schemeClr val="tx1"/>
                </a:solidFill>
                <a:latin typeface="Times New Roman" pitchFamily="18" charset="0"/>
                <a:cs typeface="Times New Roman" pitchFamily="18" charset="0"/>
              </a:rPr>
              <a:t> kph </a:t>
            </a:r>
            <a:r>
              <a:rPr lang="en-US" sz="3200" dirty="0">
                <a:solidFill>
                  <a:srgbClr val="FF0000"/>
                </a:solidFill>
                <a:latin typeface="Times New Roman" pitchFamily="18" charset="0"/>
                <a:cs typeface="Times New Roman" pitchFamily="18" charset="0"/>
              </a:rPr>
              <a:t>(slower than walking speed)</a:t>
            </a:r>
            <a:r>
              <a:rPr lang="en-US" sz="3200" dirty="0">
                <a:solidFill>
                  <a:schemeClr val="tx1"/>
                </a:solidFill>
                <a:latin typeface="Times New Roman" pitchFamily="18" charset="0"/>
                <a:cs typeface="Times New Roman" pitchFamily="18" charset="0"/>
              </a:rPr>
              <a:t> by 2035</a:t>
            </a:r>
            <a:endParaRPr lang="en-US" sz="3600" dirty="0">
              <a:solidFill>
                <a:schemeClr val="tx1"/>
              </a:solidFill>
              <a:latin typeface="Times New Roman" pitchFamily="18" charset="0"/>
              <a:cs typeface="Times New Roman" pitchFamily="18" charset="0"/>
            </a:endParaRPr>
          </a:p>
          <a:p>
            <a:pPr marL="571500" indent="-571500" algn="just">
              <a:buFont typeface="Arial" panose="020B0604020202020204" pitchFamily="34" charset="0"/>
              <a:buChar char="•"/>
            </a:pPr>
            <a:endParaRPr lang="en-US" sz="3600" dirty="0">
              <a:solidFill>
                <a:schemeClr val="tx1"/>
              </a:solidFill>
              <a:latin typeface="Times New Roman" pitchFamily="18" charset="0"/>
              <a:cs typeface="Times New Roman" pitchFamily="18" charset="0"/>
            </a:endParaRPr>
          </a:p>
          <a:p>
            <a:pPr marL="571500" indent="-571500" algn="just">
              <a:buFont typeface="Arial" panose="020B0604020202020204" pitchFamily="34" charset="0"/>
              <a:buChar char="•"/>
            </a:pPr>
            <a:r>
              <a:rPr lang="en-US" sz="3600" dirty="0">
                <a:solidFill>
                  <a:schemeClr val="tx1"/>
                </a:solidFill>
                <a:latin typeface="Times New Roman" pitchFamily="18" charset="0"/>
                <a:cs typeface="Times New Roman" pitchFamily="18" charset="0"/>
              </a:rPr>
              <a:t>Wastes ~</a:t>
            </a:r>
            <a:r>
              <a:rPr lang="en-US" sz="3600" dirty="0">
                <a:solidFill>
                  <a:srgbClr val="FF0000"/>
                </a:solidFill>
                <a:latin typeface="Times New Roman" pitchFamily="18" charset="0"/>
                <a:cs typeface="Times New Roman" pitchFamily="18" charset="0"/>
              </a:rPr>
              <a:t>3.2 million </a:t>
            </a:r>
            <a:r>
              <a:rPr lang="en-US" sz="3600" dirty="0">
                <a:solidFill>
                  <a:schemeClr val="tx1"/>
                </a:solidFill>
                <a:latin typeface="Times New Roman" pitchFamily="18" charset="0"/>
                <a:cs typeface="Times New Roman" pitchFamily="18" charset="0"/>
              </a:rPr>
              <a:t>working hours daily</a:t>
            </a:r>
          </a:p>
          <a:p>
            <a:pPr marL="571500" indent="-571500" algn="just">
              <a:buFont typeface="Arial" panose="020B0604020202020204" pitchFamily="34" charset="0"/>
              <a:buChar char="•"/>
            </a:pPr>
            <a:r>
              <a:rPr lang="en-US" sz="3600" dirty="0">
                <a:solidFill>
                  <a:schemeClr val="tx1"/>
                </a:solidFill>
                <a:latin typeface="Times New Roman" pitchFamily="18" charset="0"/>
                <a:cs typeface="Times New Roman" pitchFamily="18" charset="0"/>
              </a:rPr>
              <a:t>An annual loss of </a:t>
            </a:r>
            <a:r>
              <a:rPr lang="en-US" sz="3600" dirty="0">
                <a:solidFill>
                  <a:srgbClr val="FF0000"/>
                </a:solidFill>
                <a:latin typeface="Times New Roman" pitchFamily="18" charset="0"/>
                <a:cs typeface="Times New Roman" pitchFamily="18" charset="0"/>
              </a:rPr>
              <a:t>billions of dollars </a:t>
            </a:r>
          </a:p>
          <a:p>
            <a:pPr algn="r"/>
            <a:r>
              <a:rPr lang="en-US" sz="3600" dirty="0">
                <a:solidFill>
                  <a:schemeClr val="tx1"/>
                </a:solidFill>
                <a:latin typeface="Times New Roman" pitchFamily="18" charset="0"/>
                <a:cs typeface="Times New Roman" pitchFamily="18" charset="0"/>
              </a:rPr>
              <a:t>		</a:t>
            </a:r>
            <a:r>
              <a:rPr lang="en-US" sz="3200" dirty="0">
                <a:solidFill>
                  <a:schemeClr val="tx1"/>
                </a:solidFill>
                <a:latin typeface="Times New Roman" pitchFamily="18" charset="0"/>
                <a:cs typeface="Times New Roman" pitchFamily="18" charset="0"/>
              </a:rPr>
              <a:t>[Source: World Bank Report (2018)]</a:t>
            </a:r>
            <a:endParaRPr lang="en-US" sz="3600" dirty="0">
              <a:solidFill>
                <a:schemeClr val="tx1"/>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4659B39A-05A5-4DE5-9221-35BE5B0AC439}"/>
              </a:ext>
            </a:extLst>
          </p:cNvPr>
          <p:cNvSpPr txBox="1"/>
          <p:nvPr/>
        </p:nvSpPr>
        <p:spPr>
          <a:xfrm>
            <a:off x="347133" y="6357651"/>
            <a:ext cx="7653867"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1. </a:t>
            </a:r>
            <a:r>
              <a:rPr lang="en-US" sz="1200" dirty="0">
                <a:latin typeface="Times New Roman" panose="02020603050405020304" pitchFamily="18" charset="0"/>
                <a:cs typeface="Times New Roman" panose="02020603050405020304" pitchFamily="18" charset="0"/>
                <a:hlinkClick r:id="rId5"/>
              </a:rPr>
              <a:t>https://openknowledge.worldbank.org/handle/10986/29925</a:t>
            </a:r>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2. </a:t>
            </a:r>
            <a:r>
              <a:rPr lang="en-US" sz="1200" dirty="0">
                <a:latin typeface="Times New Roman" panose="02020603050405020304" pitchFamily="18" charset="0"/>
                <a:cs typeface="Times New Roman" panose="02020603050405020304" pitchFamily="18" charset="0"/>
                <a:hlinkClick r:id="rId6"/>
              </a:rPr>
              <a:t>https://www.thedailystar.net/frontpage/colossal-loss-1553002</a:t>
            </a:r>
            <a:endParaRPr lang="en-US" sz="12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99854014"/>
      </p:ext>
    </p:extLst>
  </p:cSld>
  <p:clrMapOvr>
    <a:masterClrMapping/>
  </p:clrMapOvr>
  <mc:AlternateContent xmlns:mc="http://schemas.openxmlformats.org/markup-compatibility/2006" xmlns:p14="http://schemas.microsoft.com/office/powerpoint/2010/main">
    <mc:Choice Requires="p14">
      <p:transition spd="med" p14:dur="700" advTm="78003">
        <p:fade/>
      </p:transition>
    </mc:Choice>
    <mc:Fallback xmlns="">
      <p:transition spd="med" advTm="7800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a:extLst>
              <a:ext uri="{FF2B5EF4-FFF2-40B4-BE49-F238E27FC236}">
                <a16:creationId xmlns:a16="http://schemas.microsoft.com/office/drawing/2014/main" id="{0AC92AA6-9200-420A-8ADD-921DB272EB1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0825" y="1294780"/>
            <a:ext cx="8642350" cy="4928840"/>
          </a:xfrm>
        </p:spPr>
      </p:pic>
      <p:sp>
        <p:nvSpPr>
          <p:cNvPr id="3" name="Slide Number Placeholder 2">
            <a:extLst>
              <a:ext uri="{FF2B5EF4-FFF2-40B4-BE49-F238E27FC236}">
                <a16:creationId xmlns:a16="http://schemas.microsoft.com/office/drawing/2014/main" id="{D707B030-FEA5-45F1-95F4-98413D94F5C4}"/>
              </a:ext>
            </a:extLst>
          </p:cNvPr>
          <p:cNvSpPr>
            <a:spLocks noGrp="1"/>
          </p:cNvSpPr>
          <p:nvPr>
            <p:ph type="sldNum" sz="quarter" idx="12"/>
          </p:nvPr>
        </p:nvSpPr>
        <p:spPr/>
        <p:txBody>
          <a:bodyPr/>
          <a:lstStyle/>
          <a:p>
            <a:fld id="{B6F15528-21DE-4FAA-801E-634DDDAF4B2B}" type="slidenum">
              <a:rPr lang="en-US" smtClean="0"/>
              <a:pPr/>
              <a:t>4</a:t>
            </a:fld>
            <a:endParaRPr lang="en-US" dirty="0"/>
          </a:p>
        </p:txBody>
      </p:sp>
      <p:sp>
        <p:nvSpPr>
          <p:cNvPr id="4" name="Title 3">
            <a:extLst>
              <a:ext uri="{FF2B5EF4-FFF2-40B4-BE49-F238E27FC236}">
                <a16:creationId xmlns:a16="http://schemas.microsoft.com/office/drawing/2014/main" id="{D5387C1A-B31B-4DD2-AE6E-4998A59B1B6E}"/>
              </a:ext>
            </a:extLst>
          </p:cNvPr>
          <p:cNvSpPr>
            <a:spLocks noGrp="1"/>
          </p:cNvSpPr>
          <p:nvPr>
            <p:ph type="title"/>
          </p:nvPr>
        </p:nvSpPr>
        <p:spPr>
          <a:xfrm>
            <a:off x="0" y="-7483"/>
            <a:ext cx="9144000" cy="1143000"/>
          </a:xfrm>
        </p:spPr>
        <p:txBody>
          <a:bodyPr>
            <a:normAutofit fontScale="90000"/>
          </a:bodyPr>
          <a:lstStyle/>
          <a:p>
            <a:r>
              <a:rPr lang="en-US" dirty="0"/>
              <a:t>Existing Solution for Limiting Traffic Jam</a:t>
            </a:r>
          </a:p>
        </p:txBody>
      </p:sp>
      <p:sp>
        <p:nvSpPr>
          <p:cNvPr id="7" name="Rectangle 6">
            <a:extLst>
              <a:ext uri="{FF2B5EF4-FFF2-40B4-BE49-F238E27FC236}">
                <a16:creationId xmlns:a16="http://schemas.microsoft.com/office/drawing/2014/main" id="{A948CE6C-6C5B-4AAC-960F-C5E67E79D5D5}"/>
              </a:ext>
            </a:extLst>
          </p:cNvPr>
          <p:cNvSpPr/>
          <p:nvPr/>
        </p:nvSpPr>
        <p:spPr>
          <a:xfrm>
            <a:off x="381000" y="6032375"/>
            <a:ext cx="8027987" cy="461665"/>
          </a:xfrm>
          <a:prstGeom prst="rect">
            <a:avLst/>
          </a:prstGeom>
        </p:spPr>
        <p:txBody>
          <a:bodyPr wrap="square">
            <a:spAutoFit/>
          </a:bodyPr>
          <a:lstStyle/>
          <a:p>
            <a:pPr algn="ctr"/>
            <a:r>
              <a:rPr lang="en-US" sz="2400" b="1" dirty="0">
                <a:latin typeface="Times New Roman" panose="02020603050405020304" pitchFamily="18" charset="0"/>
                <a:cs typeface="Times New Roman" panose="02020603050405020304" pitchFamily="18" charset="0"/>
              </a:rPr>
              <a:t>Adaptive traffic control system (Lee et al., 2020)</a:t>
            </a:r>
          </a:p>
        </p:txBody>
      </p:sp>
      <p:sp>
        <p:nvSpPr>
          <p:cNvPr id="19" name="Cloud Callout 5">
            <a:extLst>
              <a:ext uri="{FF2B5EF4-FFF2-40B4-BE49-F238E27FC236}">
                <a16:creationId xmlns:a16="http://schemas.microsoft.com/office/drawing/2014/main" id="{695E15B0-FE89-4FDC-AE6A-B74004A62071}"/>
              </a:ext>
            </a:extLst>
          </p:cNvPr>
          <p:cNvSpPr/>
          <p:nvPr/>
        </p:nvSpPr>
        <p:spPr>
          <a:xfrm>
            <a:off x="381000" y="1386078"/>
            <a:ext cx="3124200" cy="1357884"/>
          </a:xfrm>
          <a:prstGeom prst="cloudCallout">
            <a:avLst>
              <a:gd name="adj1" fmla="val 19500"/>
              <a:gd name="adj2" fmla="val 99407"/>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Capture on-road traffic images</a:t>
            </a:r>
          </a:p>
        </p:txBody>
      </p:sp>
      <p:sp>
        <p:nvSpPr>
          <p:cNvPr id="20" name="Cloud Callout 5">
            <a:extLst>
              <a:ext uri="{FF2B5EF4-FFF2-40B4-BE49-F238E27FC236}">
                <a16:creationId xmlns:a16="http://schemas.microsoft.com/office/drawing/2014/main" id="{CCD29EC6-63A9-47C4-90C1-9220B5AFFE2C}"/>
              </a:ext>
            </a:extLst>
          </p:cNvPr>
          <p:cNvSpPr/>
          <p:nvPr/>
        </p:nvSpPr>
        <p:spPr>
          <a:xfrm>
            <a:off x="3593144" y="1524000"/>
            <a:ext cx="2731456" cy="1234440"/>
          </a:xfrm>
          <a:prstGeom prst="cloudCallout">
            <a:avLst>
              <a:gd name="adj1" fmla="val -38273"/>
              <a:gd name="adj2" fmla="val 130346"/>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Send </a:t>
            </a:r>
            <a:r>
              <a:rPr lang="en-US" sz="2400" dirty="0">
                <a:solidFill>
                  <a:srgbClr val="FF0000"/>
                </a:solidFill>
                <a:latin typeface="Times New Roman" panose="02020603050405020304" pitchFamily="18" charset="0"/>
                <a:cs typeface="Times New Roman" panose="02020603050405020304" pitchFamily="18" charset="0"/>
              </a:rPr>
              <a:t>images </a:t>
            </a:r>
            <a:r>
              <a:rPr lang="en-US" sz="2400" dirty="0">
                <a:solidFill>
                  <a:schemeClr val="tx1"/>
                </a:solidFill>
                <a:latin typeface="Times New Roman" panose="02020603050405020304" pitchFamily="18" charset="0"/>
                <a:cs typeface="Times New Roman" panose="02020603050405020304" pitchFamily="18" charset="0"/>
              </a:rPr>
              <a:t>to server</a:t>
            </a:r>
          </a:p>
        </p:txBody>
      </p:sp>
      <p:sp>
        <p:nvSpPr>
          <p:cNvPr id="21" name="Cloud Callout 5">
            <a:extLst>
              <a:ext uri="{FF2B5EF4-FFF2-40B4-BE49-F238E27FC236}">
                <a16:creationId xmlns:a16="http://schemas.microsoft.com/office/drawing/2014/main" id="{8199C350-5540-42F5-8A86-C714AA64FEA3}"/>
              </a:ext>
            </a:extLst>
          </p:cNvPr>
          <p:cNvSpPr/>
          <p:nvPr/>
        </p:nvSpPr>
        <p:spPr>
          <a:xfrm>
            <a:off x="6016336" y="1905000"/>
            <a:ext cx="2978728" cy="2095500"/>
          </a:xfrm>
          <a:prstGeom prst="cloudCallout">
            <a:avLst>
              <a:gd name="adj1" fmla="val -7525"/>
              <a:gd name="adj2" fmla="val 87813"/>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latin typeface="Times New Roman" panose="02020603050405020304" pitchFamily="18" charset="0"/>
                <a:cs typeface="Times New Roman" panose="02020603050405020304" pitchFamily="18" charset="0"/>
              </a:rPr>
              <a:t>Estimate traffic density </a:t>
            </a:r>
            <a:r>
              <a:rPr lang="en-US" sz="2400" dirty="0">
                <a:solidFill>
                  <a:schemeClr val="tx1"/>
                </a:solidFill>
                <a:latin typeface="Times New Roman" panose="02020603050405020304" pitchFamily="18" charset="0"/>
                <a:cs typeface="Times New Roman" panose="02020603050405020304" pitchFamily="18" charset="0"/>
              </a:rPr>
              <a:t>and optimize signal timing</a:t>
            </a:r>
          </a:p>
        </p:txBody>
      </p:sp>
      <p:sp>
        <p:nvSpPr>
          <p:cNvPr id="10" name="Arc 9"/>
          <p:cNvSpPr/>
          <p:nvPr/>
        </p:nvSpPr>
        <p:spPr>
          <a:xfrm rot="1104925">
            <a:off x="3749042" y="3553917"/>
            <a:ext cx="3327740" cy="1959026"/>
          </a:xfrm>
          <a:prstGeom prst="arc">
            <a:avLst>
              <a:gd name="adj1" fmla="val 11257263"/>
              <a:gd name="adj2" fmla="val 20880263"/>
            </a:avLst>
          </a:prstGeom>
          <a:ln w="38100">
            <a:solidFill>
              <a:srgbClr val="FF0000"/>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ular Callout 10"/>
          <p:cNvSpPr/>
          <p:nvPr/>
        </p:nvSpPr>
        <p:spPr>
          <a:xfrm>
            <a:off x="304800" y="3962400"/>
            <a:ext cx="6019800" cy="2057400"/>
          </a:xfrm>
          <a:prstGeom prst="wedgeRectCallout">
            <a:avLst>
              <a:gd name="adj1" fmla="val 26310"/>
              <a:gd name="adj2" fmla="val -71740"/>
            </a:avLst>
          </a:prstGeom>
          <a:solidFill>
            <a:schemeClr val="accent2">
              <a:lumMod val="40000"/>
              <a:lumOff val="60000"/>
              <a:alpha val="90000"/>
            </a:scheme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This </a:t>
            </a:r>
            <a:r>
              <a:rPr lang="en-US" sz="2400" dirty="0">
                <a:solidFill>
                  <a:schemeClr val="tx2"/>
                </a:solidFill>
                <a:latin typeface="Times New Roman" pitchFamily="18" charset="0"/>
                <a:cs typeface="Times New Roman" pitchFamily="18" charset="0"/>
              </a:rPr>
              <a:t>centralized</a:t>
            </a:r>
            <a:r>
              <a:rPr lang="en-US" sz="2400" dirty="0">
                <a:solidFill>
                  <a:schemeClr val="tx1"/>
                </a:solidFill>
                <a:latin typeface="Times New Roman" pitchFamily="18" charset="0"/>
                <a:cs typeface="Times New Roman" pitchFamily="18" charset="0"/>
              </a:rPr>
              <a:t> solution demands </a:t>
            </a:r>
            <a:r>
              <a:rPr lang="en-US" sz="2400" dirty="0">
                <a:solidFill>
                  <a:srgbClr val="FF0000"/>
                </a:solidFill>
                <a:latin typeface="Times New Roman" pitchFamily="18" charset="0"/>
                <a:cs typeface="Times New Roman" pitchFamily="18" charset="0"/>
              </a:rPr>
              <a:t>high-speed network</a:t>
            </a:r>
            <a:r>
              <a:rPr lang="en-US" sz="2400" dirty="0">
                <a:solidFill>
                  <a:schemeClr val="tx1"/>
                </a:solidFill>
                <a:latin typeface="Times New Roman" pitchFamily="18" charset="0"/>
                <a:cs typeface="Times New Roman" pitchFamily="18" charset="0"/>
              </a:rPr>
              <a:t> connectivity, which is </a:t>
            </a:r>
            <a:r>
              <a:rPr lang="en-US" sz="2400" dirty="0">
                <a:solidFill>
                  <a:srgbClr val="FF0000"/>
                </a:solidFill>
                <a:latin typeface="Times New Roman" pitchFamily="18" charset="0"/>
                <a:cs typeface="Times New Roman" pitchFamily="18" charset="0"/>
              </a:rPr>
              <a:t>not always available</a:t>
            </a:r>
            <a:r>
              <a:rPr lang="en-US" sz="2400" dirty="0">
                <a:solidFill>
                  <a:schemeClr val="tx1"/>
                </a:solidFill>
                <a:latin typeface="Times New Roman" pitchFamily="18" charset="0"/>
                <a:cs typeface="Times New Roman" pitchFamily="18" charset="0"/>
              </a:rPr>
              <a:t> across all road intersections in the </a:t>
            </a:r>
            <a:r>
              <a:rPr lang="en-US" sz="2400" dirty="0">
                <a:solidFill>
                  <a:schemeClr val="tx2"/>
                </a:solidFill>
                <a:latin typeface="Times New Roman" pitchFamily="18" charset="0"/>
                <a:cs typeface="Times New Roman" pitchFamily="18" charset="0"/>
              </a:rPr>
              <a:t>developing</a:t>
            </a:r>
            <a:r>
              <a:rPr lang="en-US" sz="2400" dirty="0">
                <a:solidFill>
                  <a:schemeClr val="tx1"/>
                </a:solidFill>
                <a:latin typeface="Times New Roman" pitchFamily="18" charset="0"/>
                <a:cs typeface="Times New Roman" pitchFamily="18" charset="0"/>
              </a:rPr>
              <a:t> countries such as Bangladesh, India, Kenya, etc. (</a:t>
            </a:r>
            <a:r>
              <a:rPr lang="en-US" sz="2400" dirty="0" err="1">
                <a:solidFill>
                  <a:schemeClr val="tx1"/>
                </a:solidFill>
                <a:latin typeface="Times New Roman" pitchFamily="18" charset="0"/>
                <a:cs typeface="Times New Roman" pitchFamily="18" charset="0"/>
              </a:rPr>
              <a:t>Chauhan</a:t>
            </a:r>
            <a:r>
              <a:rPr lang="en-US" sz="2400" dirty="0">
                <a:solidFill>
                  <a:schemeClr val="tx1"/>
                </a:solidFill>
                <a:latin typeface="Times New Roman" pitchFamily="18" charset="0"/>
                <a:cs typeface="Times New Roman" pitchFamily="18" charset="0"/>
              </a:rPr>
              <a:t> et al., 2019)</a:t>
            </a:r>
            <a:endParaRPr lang="en-US" sz="2400" dirty="0"/>
          </a:p>
        </p:txBody>
      </p:sp>
    </p:spTree>
    <p:custDataLst>
      <p:tags r:id="rId1"/>
    </p:custDataLst>
    <p:extLst>
      <p:ext uri="{BB962C8B-B14F-4D97-AF65-F5344CB8AC3E}">
        <p14:creationId xmlns:p14="http://schemas.microsoft.com/office/powerpoint/2010/main" val="292952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a:extLst>
              <a:ext uri="{FF2B5EF4-FFF2-40B4-BE49-F238E27FC236}">
                <a16:creationId xmlns:a16="http://schemas.microsoft.com/office/drawing/2014/main" id="{0AC92AA6-9200-420A-8ADD-921DB272EB1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0825" y="1294780"/>
            <a:ext cx="8642350" cy="4928840"/>
          </a:xfrm>
        </p:spPr>
      </p:pic>
      <p:sp>
        <p:nvSpPr>
          <p:cNvPr id="3" name="Slide Number Placeholder 2">
            <a:extLst>
              <a:ext uri="{FF2B5EF4-FFF2-40B4-BE49-F238E27FC236}">
                <a16:creationId xmlns:a16="http://schemas.microsoft.com/office/drawing/2014/main" id="{D707B030-FEA5-45F1-95F4-98413D94F5C4}"/>
              </a:ext>
            </a:extLst>
          </p:cNvPr>
          <p:cNvSpPr>
            <a:spLocks noGrp="1"/>
          </p:cNvSpPr>
          <p:nvPr>
            <p:ph type="sldNum" sz="quarter" idx="12"/>
          </p:nvPr>
        </p:nvSpPr>
        <p:spPr/>
        <p:txBody>
          <a:bodyPr/>
          <a:lstStyle/>
          <a:p>
            <a:fld id="{B6F15528-21DE-4FAA-801E-634DDDAF4B2B}" type="slidenum">
              <a:rPr lang="en-US" smtClean="0"/>
              <a:pPr/>
              <a:t>5</a:t>
            </a:fld>
            <a:endParaRPr lang="en-US" dirty="0"/>
          </a:p>
        </p:txBody>
      </p:sp>
      <p:sp>
        <p:nvSpPr>
          <p:cNvPr id="4" name="Title 3">
            <a:extLst>
              <a:ext uri="{FF2B5EF4-FFF2-40B4-BE49-F238E27FC236}">
                <a16:creationId xmlns:a16="http://schemas.microsoft.com/office/drawing/2014/main" id="{D5387C1A-B31B-4DD2-AE6E-4998A59B1B6E}"/>
              </a:ext>
            </a:extLst>
          </p:cNvPr>
          <p:cNvSpPr>
            <a:spLocks noGrp="1"/>
          </p:cNvSpPr>
          <p:nvPr>
            <p:ph type="title"/>
          </p:nvPr>
        </p:nvSpPr>
        <p:spPr>
          <a:xfrm>
            <a:off x="0" y="-7483"/>
            <a:ext cx="9144000" cy="1143000"/>
          </a:xfrm>
        </p:spPr>
        <p:txBody>
          <a:bodyPr>
            <a:noAutofit/>
          </a:bodyPr>
          <a:lstStyle/>
          <a:p>
            <a:r>
              <a:rPr lang="en-US" sz="4000" dirty="0"/>
              <a:t>An Alternative Existing Solution for Limiting Traffic Jam</a:t>
            </a:r>
          </a:p>
        </p:txBody>
      </p:sp>
      <p:sp>
        <p:nvSpPr>
          <p:cNvPr id="7" name="Rectangle 6">
            <a:extLst>
              <a:ext uri="{FF2B5EF4-FFF2-40B4-BE49-F238E27FC236}">
                <a16:creationId xmlns:a16="http://schemas.microsoft.com/office/drawing/2014/main" id="{A948CE6C-6C5B-4AAC-960F-C5E67E79D5D5}"/>
              </a:ext>
            </a:extLst>
          </p:cNvPr>
          <p:cNvSpPr/>
          <p:nvPr/>
        </p:nvSpPr>
        <p:spPr>
          <a:xfrm>
            <a:off x="381000" y="6032375"/>
            <a:ext cx="8027987" cy="830997"/>
          </a:xfrm>
          <a:prstGeom prst="rect">
            <a:avLst/>
          </a:prstGeom>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Decentralized</a:t>
            </a:r>
            <a:r>
              <a:rPr lang="en-US" sz="2400" b="1" dirty="0">
                <a:latin typeface="Times New Roman" panose="02020603050405020304" pitchFamily="18" charset="0"/>
                <a:cs typeface="Times New Roman" panose="02020603050405020304" pitchFamily="18" charset="0"/>
              </a:rPr>
              <a:t> adaptive traffic control system </a:t>
            </a:r>
          </a:p>
          <a:p>
            <a:pPr algn="ct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Yeshwanth</a:t>
            </a:r>
            <a:r>
              <a:rPr lang="en-US" sz="2400" b="1" dirty="0">
                <a:latin typeface="Times New Roman" panose="02020603050405020304" pitchFamily="18" charset="0"/>
                <a:cs typeface="Times New Roman" panose="02020603050405020304" pitchFamily="18" charset="0"/>
              </a:rPr>
              <a:t> et al., 2017)</a:t>
            </a:r>
          </a:p>
        </p:txBody>
      </p:sp>
      <p:sp>
        <p:nvSpPr>
          <p:cNvPr id="19" name="Cloud Callout 5">
            <a:extLst>
              <a:ext uri="{FF2B5EF4-FFF2-40B4-BE49-F238E27FC236}">
                <a16:creationId xmlns:a16="http://schemas.microsoft.com/office/drawing/2014/main" id="{695E15B0-FE89-4FDC-AE6A-B74004A62071}"/>
              </a:ext>
            </a:extLst>
          </p:cNvPr>
          <p:cNvSpPr/>
          <p:nvPr/>
        </p:nvSpPr>
        <p:spPr>
          <a:xfrm>
            <a:off x="374808" y="1188251"/>
            <a:ext cx="3124200" cy="1873172"/>
          </a:xfrm>
          <a:prstGeom prst="cloudCallout">
            <a:avLst>
              <a:gd name="adj1" fmla="val 10119"/>
              <a:gd name="adj2" fmla="val 67121"/>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Capture traffic images and </a:t>
            </a:r>
            <a:r>
              <a:rPr lang="en-US" sz="2400" dirty="0">
                <a:solidFill>
                  <a:srgbClr val="00B050"/>
                </a:solidFill>
                <a:latin typeface="Times New Roman" panose="02020603050405020304" pitchFamily="18" charset="0"/>
                <a:cs typeface="Times New Roman" panose="02020603050405020304" pitchFamily="18" charset="0"/>
              </a:rPr>
              <a:t>estimate traffic density</a:t>
            </a:r>
          </a:p>
        </p:txBody>
      </p:sp>
      <p:sp>
        <p:nvSpPr>
          <p:cNvPr id="20" name="Cloud Callout 5">
            <a:extLst>
              <a:ext uri="{FF2B5EF4-FFF2-40B4-BE49-F238E27FC236}">
                <a16:creationId xmlns:a16="http://schemas.microsoft.com/office/drawing/2014/main" id="{CCD29EC6-63A9-47C4-90C1-9220B5AFFE2C}"/>
              </a:ext>
            </a:extLst>
          </p:cNvPr>
          <p:cNvSpPr/>
          <p:nvPr/>
        </p:nvSpPr>
        <p:spPr>
          <a:xfrm>
            <a:off x="3622990" y="1425983"/>
            <a:ext cx="3085640" cy="1490506"/>
          </a:xfrm>
          <a:prstGeom prst="cloudCallout">
            <a:avLst>
              <a:gd name="adj1" fmla="val -41397"/>
              <a:gd name="adj2" fmla="val 93089"/>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Send only the </a:t>
            </a:r>
            <a:r>
              <a:rPr lang="en-US" sz="2400" b="1" dirty="0">
                <a:solidFill>
                  <a:srgbClr val="00B050"/>
                </a:solidFill>
                <a:latin typeface="Times New Roman" panose="02020603050405020304" pitchFamily="18" charset="0"/>
                <a:cs typeface="Times New Roman" panose="02020603050405020304" pitchFamily="18" charset="0"/>
              </a:rPr>
              <a:t>vehicle count </a:t>
            </a:r>
            <a:r>
              <a:rPr lang="en-US" sz="2400" dirty="0">
                <a:solidFill>
                  <a:schemeClr val="tx1"/>
                </a:solidFill>
                <a:latin typeface="Times New Roman" panose="02020603050405020304" pitchFamily="18" charset="0"/>
                <a:cs typeface="Times New Roman" panose="02020603050405020304" pitchFamily="18" charset="0"/>
              </a:rPr>
              <a:t>to server</a:t>
            </a:r>
          </a:p>
        </p:txBody>
      </p:sp>
      <p:sp>
        <p:nvSpPr>
          <p:cNvPr id="21" name="Cloud Callout 5">
            <a:extLst>
              <a:ext uri="{FF2B5EF4-FFF2-40B4-BE49-F238E27FC236}">
                <a16:creationId xmlns:a16="http://schemas.microsoft.com/office/drawing/2014/main" id="{8199C350-5540-42F5-8A86-C714AA64FEA3}"/>
              </a:ext>
            </a:extLst>
          </p:cNvPr>
          <p:cNvSpPr/>
          <p:nvPr/>
        </p:nvSpPr>
        <p:spPr>
          <a:xfrm>
            <a:off x="6166556" y="2667000"/>
            <a:ext cx="2835661" cy="1234440"/>
          </a:xfrm>
          <a:prstGeom prst="cloudCallout">
            <a:avLst>
              <a:gd name="adj1" fmla="val -2227"/>
              <a:gd name="adj2" fmla="val 102084"/>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Optimize signal timing</a:t>
            </a:r>
          </a:p>
        </p:txBody>
      </p:sp>
      <p:sp>
        <p:nvSpPr>
          <p:cNvPr id="11" name="Arc 10"/>
          <p:cNvSpPr/>
          <p:nvPr/>
        </p:nvSpPr>
        <p:spPr>
          <a:xfrm rot="1104925">
            <a:off x="3768348" y="3396265"/>
            <a:ext cx="3168192" cy="1959026"/>
          </a:xfrm>
          <a:prstGeom prst="arc">
            <a:avLst>
              <a:gd name="adj1" fmla="val 11271831"/>
              <a:gd name="adj2" fmla="val 20880263"/>
            </a:avLst>
          </a:prstGeom>
          <a:noFill/>
          <a:ln w="25400">
            <a:solidFill>
              <a:srgbClr val="00B050"/>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ular Callout 11"/>
          <p:cNvSpPr/>
          <p:nvPr/>
        </p:nvSpPr>
        <p:spPr>
          <a:xfrm>
            <a:off x="0" y="4191000"/>
            <a:ext cx="3429000" cy="1905000"/>
          </a:xfrm>
          <a:prstGeom prst="wedgeRectCallout">
            <a:avLst>
              <a:gd name="adj1" fmla="val 14858"/>
              <a:gd name="adj2" fmla="val -80919"/>
            </a:avLst>
          </a:prstGeom>
          <a:solidFill>
            <a:schemeClr val="bg1">
              <a:lumMod val="85000"/>
              <a:alpha val="9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itchFamily="18" charset="0"/>
                <a:cs typeface="Times New Roman" pitchFamily="18" charset="0"/>
              </a:rPr>
              <a:t>Embedded systems</a:t>
            </a:r>
            <a:r>
              <a:rPr lang="en-US" sz="2400" dirty="0">
                <a:solidFill>
                  <a:schemeClr val="tx1"/>
                </a:solidFill>
                <a:latin typeface="Times New Roman" pitchFamily="18" charset="0"/>
                <a:cs typeface="Times New Roman" pitchFamily="18" charset="0"/>
              </a:rPr>
              <a:t> are needed to be deployed at signalized intersections to estimate traffic density in real-time</a:t>
            </a:r>
          </a:p>
        </p:txBody>
      </p:sp>
      <p:sp>
        <p:nvSpPr>
          <p:cNvPr id="13" name="Rectangular Callout 12"/>
          <p:cNvSpPr/>
          <p:nvPr/>
        </p:nvSpPr>
        <p:spPr>
          <a:xfrm>
            <a:off x="3505199" y="4222828"/>
            <a:ext cx="3203431" cy="1873172"/>
          </a:xfrm>
          <a:prstGeom prst="wedgeRectCallout">
            <a:avLst>
              <a:gd name="adj1" fmla="val -82637"/>
              <a:gd name="adj2" fmla="val -84558"/>
            </a:avLst>
          </a:prstGeom>
          <a:solidFill>
            <a:schemeClr val="accent2">
              <a:lumMod val="40000"/>
              <a:lumOff val="60000"/>
              <a:alpha val="90000"/>
            </a:scheme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It imposes severe </a:t>
            </a:r>
            <a:r>
              <a:rPr lang="en-US" sz="2400" dirty="0">
                <a:solidFill>
                  <a:srgbClr val="FF0000"/>
                </a:solidFill>
                <a:latin typeface="Times New Roman" pitchFamily="18" charset="0"/>
                <a:cs typeface="Times New Roman" pitchFamily="18" charset="0"/>
              </a:rPr>
              <a:t>computational constraints</a:t>
            </a:r>
            <a:r>
              <a:rPr lang="en-US" sz="2400" dirty="0">
                <a:solidFill>
                  <a:schemeClr val="tx1"/>
                </a:solidFill>
                <a:latin typeface="Times New Roman" pitchFamily="18" charset="0"/>
                <a:cs typeface="Times New Roman" pitchFamily="18" charset="0"/>
              </a:rPr>
              <a:t> on </a:t>
            </a:r>
            <a:r>
              <a:rPr lang="en-US" sz="2400" i="1" u="sng" dirty="0">
                <a:solidFill>
                  <a:schemeClr val="tx1"/>
                </a:solidFill>
                <a:latin typeface="Times New Roman" pitchFamily="18" charset="0"/>
                <a:cs typeface="Times New Roman" pitchFamily="18" charset="0"/>
              </a:rPr>
              <a:t>DL architectures</a:t>
            </a:r>
            <a:r>
              <a:rPr lang="en-US" sz="2400" dirty="0">
                <a:solidFill>
                  <a:schemeClr val="tx1"/>
                </a:solidFill>
                <a:latin typeface="Times New Roman" pitchFamily="18" charset="0"/>
                <a:cs typeface="Times New Roman" pitchFamily="18" charset="0"/>
              </a:rPr>
              <a:t> to estimate traffic density on-road</a:t>
            </a:r>
            <a:endParaRPr lang="en-US" sz="2400"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13812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BD757F1-9024-4F3A-9445-76AB2B1B13BF}"/>
              </a:ext>
            </a:extLst>
          </p:cNvPr>
          <p:cNvSpPr>
            <a:spLocks noGrp="1"/>
          </p:cNvSpPr>
          <p:nvPr>
            <p:ph idx="1"/>
          </p:nvPr>
        </p:nvSpPr>
        <p:spPr>
          <a:xfrm>
            <a:off x="251460" y="1269841"/>
            <a:ext cx="8641080" cy="4978559"/>
          </a:xfrm>
        </p:spPr>
        <p:txBody>
          <a:bodyPr>
            <a:noAutofit/>
          </a:bodyPr>
          <a:lstStyle/>
          <a:p>
            <a:r>
              <a:rPr lang="en-US" sz="2800" dirty="0" err="1"/>
              <a:t>EfficientDet</a:t>
            </a:r>
            <a:r>
              <a:rPr lang="en-US" sz="2800" dirty="0"/>
              <a:t>: Scalable and Efficient Object Detection</a:t>
            </a:r>
          </a:p>
          <a:p>
            <a:pPr lvl="1"/>
            <a:r>
              <a:rPr lang="en-US" sz="2400" dirty="0"/>
              <a:t>Tan et al., CVPR, IEEE, 2020</a:t>
            </a:r>
          </a:p>
          <a:p>
            <a:r>
              <a:rPr lang="en-US" sz="2800" dirty="0"/>
              <a:t>Scaled-YOLOv4: Scaling Cross Stage Partial Network</a:t>
            </a:r>
          </a:p>
          <a:p>
            <a:pPr lvl="1"/>
            <a:r>
              <a:rPr lang="en-US" sz="2400" dirty="0"/>
              <a:t>Wang et al., CVPR, IEEE, 2021</a:t>
            </a:r>
          </a:p>
          <a:p>
            <a:r>
              <a:rPr lang="en-US" sz="2800" dirty="0"/>
              <a:t>YOLOv5: Leading Edge Artificial Intelligence Solutions</a:t>
            </a:r>
          </a:p>
          <a:p>
            <a:pPr lvl="1"/>
            <a:r>
              <a:rPr lang="en-US" sz="2400" dirty="0" err="1"/>
              <a:t>Jocher</a:t>
            </a:r>
            <a:r>
              <a:rPr lang="en-US" sz="2400" dirty="0"/>
              <a:t> et al., </a:t>
            </a:r>
            <a:r>
              <a:rPr lang="en-US" sz="2400" dirty="0" err="1"/>
              <a:t>Ultralytics</a:t>
            </a:r>
            <a:r>
              <a:rPr lang="en-US" sz="2400" dirty="0"/>
              <a:t> Company, 2020</a:t>
            </a:r>
          </a:p>
        </p:txBody>
      </p:sp>
      <p:sp>
        <p:nvSpPr>
          <p:cNvPr id="3" name="Slide Number Placeholder 2">
            <a:extLst>
              <a:ext uri="{FF2B5EF4-FFF2-40B4-BE49-F238E27FC236}">
                <a16:creationId xmlns:a16="http://schemas.microsoft.com/office/drawing/2014/main" id="{D707B030-FEA5-45F1-95F4-98413D94F5C4}"/>
              </a:ext>
            </a:extLst>
          </p:cNvPr>
          <p:cNvSpPr>
            <a:spLocks noGrp="1"/>
          </p:cNvSpPr>
          <p:nvPr>
            <p:ph type="sldNum" sz="quarter" idx="12"/>
          </p:nvPr>
        </p:nvSpPr>
        <p:spPr>
          <a:xfrm>
            <a:off x="6713220" y="6356351"/>
            <a:ext cx="2133600" cy="365125"/>
          </a:xfrm>
        </p:spPr>
        <p:txBody>
          <a:bodyPr/>
          <a:lstStyle/>
          <a:p>
            <a:fld id="{B6F15528-21DE-4FAA-801E-634DDDAF4B2B}" type="slidenum">
              <a:rPr lang="en-US" smtClean="0"/>
              <a:pPr/>
              <a:t>6</a:t>
            </a:fld>
            <a:endParaRPr lang="en-US" dirty="0"/>
          </a:p>
        </p:txBody>
      </p:sp>
      <p:sp>
        <p:nvSpPr>
          <p:cNvPr id="4" name="Title 3">
            <a:extLst>
              <a:ext uri="{FF2B5EF4-FFF2-40B4-BE49-F238E27FC236}">
                <a16:creationId xmlns:a16="http://schemas.microsoft.com/office/drawing/2014/main" id="{D5387C1A-B31B-4DD2-AE6E-4998A59B1B6E}"/>
              </a:ext>
            </a:extLst>
          </p:cNvPr>
          <p:cNvSpPr>
            <a:spLocks noGrp="1"/>
          </p:cNvSpPr>
          <p:nvPr>
            <p:ph type="title"/>
          </p:nvPr>
        </p:nvSpPr>
        <p:spPr>
          <a:xfrm>
            <a:off x="0" y="4549"/>
            <a:ext cx="9144000" cy="1143000"/>
          </a:xfrm>
        </p:spPr>
        <p:txBody>
          <a:bodyPr>
            <a:noAutofit/>
          </a:bodyPr>
          <a:lstStyle/>
          <a:p>
            <a:r>
              <a:rPr lang="en-US"/>
              <a:t>Existing Deep Learning Architectures</a:t>
            </a:r>
            <a:endParaRPr lang="en-US" dirty="0"/>
          </a:p>
        </p:txBody>
      </p:sp>
      <p:sp>
        <p:nvSpPr>
          <p:cNvPr id="13" name="Rectangle: Rounded Corners 12">
            <a:extLst>
              <a:ext uri="{FF2B5EF4-FFF2-40B4-BE49-F238E27FC236}">
                <a16:creationId xmlns:a16="http://schemas.microsoft.com/office/drawing/2014/main" id="{ACC67F8C-04C1-4CAE-8AE6-EE3DDC204D84}"/>
              </a:ext>
            </a:extLst>
          </p:cNvPr>
          <p:cNvSpPr/>
          <p:nvPr/>
        </p:nvSpPr>
        <p:spPr>
          <a:xfrm>
            <a:off x="381000" y="4191000"/>
            <a:ext cx="8554857" cy="2057400"/>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These architectures neither attain faster inference speed nor higher accuracy because of their inherent limitations</a:t>
            </a:r>
          </a:p>
        </p:txBody>
      </p:sp>
    </p:spTree>
    <p:custDataLst>
      <p:tags r:id="rId1"/>
    </p:custDataLst>
    <p:extLst>
      <p:ext uri="{BB962C8B-B14F-4D97-AF65-F5344CB8AC3E}">
        <p14:creationId xmlns:p14="http://schemas.microsoft.com/office/powerpoint/2010/main" val="376814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569589-16C5-4D2F-9BF6-7A0141CF21D7}"/>
              </a:ext>
            </a:extLst>
          </p:cNvPr>
          <p:cNvSpPr>
            <a:spLocks noGrp="1"/>
          </p:cNvSpPr>
          <p:nvPr>
            <p:ph idx="1"/>
          </p:nvPr>
        </p:nvSpPr>
        <p:spPr>
          <a:xfrm>
            <a:off x="251460" y="2051010"/>
            <a:ext cx="8595360" cy="2825790"/>
          </a:xfrm>
        </p:spPr>
        <p:txBody>
          <a:bodyPr>
            <a:noAutofit/>
          </a:bodyPr>
          <a:lstStyle/>
          <a:p>
            <a:pPr marL="0" indent="0" algn="ctr">
              <a:buNone/>
            </a:pPr>
            <a:r>
              <a:rPr lang="en-US" sz="3600" dirty="0"/>
              <a:t>We propose a novel low-resource DL architecture (</a:t>
            </a:r>
            <a:r>
              <a:rPr lang="en-US" sz="3600" i="1" dirty="0" err="1"/>
              <a:t>DhakaNet</a:t>
            </a:r>
            <a:r>
              <a:rPr lang="en-US" sz="3600" dirty="0"/>
              <a:t>) for </a:t>
            </a:r>
            <a:r>
              <a:rPr lang="en-US" sz="3600" b="1" i="1" dirty="0">
                <a:solidFill>
                  <a:srgbClr val="00B050"/>
                </a:solidFill>
              </a:rPr>
              <a:t>faster</a:t>
            </a:r>
            <a:r>
              <a:rPr lang="en-US" sz="3600" dirty="0"/>
              <a:t> and </a:t>
            </a:r>
            <a:r>
              <a:rPr lang="en-US" sz="3600" b="1" i="1" dirty="0">
                <a:solidFill>
                  <a:srgbClr val="00B050"/>
                </a:solidFill>
              </a:rPr>
              <a:t>more accurate</a:t>
            </a:r>
            <a:r>
              <a:rPr lang="en-US" sz="3600" dirty="0"/>
              <a:t> vehicle detection in street-view traffic images captured by on-road cameras</a:t>
            </a:r>
          </a:p>
        </p:txBody>
      </p:sp>
      <p:sp>
        <p:nvSpPr>
          <p:cNvPr id="3" name="Slide Number Placeholder 2">
            <a:extLst>
              <a:ext uri="{FF2B5EF4-FFF2-40B4-BE49-F238E27FC236}">
                <a16:creationId xmlns:a16="http://schemas.microsoft.com/office/drawing/2014/main" id="{C4E7D180-3DC8-4A5B-8FBC-DDF98D44E66A}"/>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
        <p:nvSpPr>
          <p:cNvPr id="4" name="Title 3">
            <a:extLst>
              <a:ext uri="{FF2B5EF4-FFF2-40B4-BE49-F238E27FC236}">
                <a16:creationId xmlns:a16="http://schemas.microsoft.com/office/drawing/2014/main" id="{C21A2ED4-1A0C-4422-AD11-D585BFBDDCA5}"/>
              </a:ext>
            </a:extLst>
          </p:cNvPr>
          <p:cNvSpPr>
            <a:spLocks noGrp="1"/>
          </p:cNvSpPr>
          <p:nvPr>
            <p:ph type="title"/>
          </p:nvPr>
        </p:nvSpPr>
        <p:spPr>
          <a:xfrm>
            <a:off x="0" y="-7483"/>
            <a:ext cx="9144000" cy="1143000"/>
          </a:xfrm>
        </p:spPr>
        <p:txBody>
          <a:bodyPr/>
          <a:lstStyle/>
          <a:p>
            <a:r>
              <a:rPr lang="en-US" dirty="0"/>
              <a:t>Our Contribution</a:t>
            </a:r>
          </a:p>
        </p:txBody>
      </p:sp>
    </p:spTree>
    <p:custDataLst>
      <p:tags r:id="rId1"/>
    </p:custDataLst>
    <p:extLst>
      <p:ext uri="{BB962C8B-B14F-4D97-AF65-F5344CB8AC3E}">
        <p14:creationId xmlns:p14="http://schemas.microsoft.com/office/powerpoint/2010/main" val="87407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7869474-0AAE-473E-90E4-B9D4B89CA84F}"/>
              </a:ext>
            </a:extLst>
          </p:cNvPr>
          <p:cNvPicPr>
            <a:picLocks noGrp="1" noChangeAspect="1"/>
          </p:cNvPicPr>
          <p:nvPr>
            <p:ph sz="half" idx="1"/>
          </p:nvPr>
        </p:nvPicPr>
        <p:blipFill>
          <a:blip r:embed="rId3"/>
          <a:stretch>
            <a:fillRect/>
          </a:stretch>
        </p:blipFill>
        <p:spPr>
          <a:xfrm>
            <a:off x="228600" y="1563983"/>
            <a:ext cx="4267200" cy="4415833"/>
          </a:xfrm>
          <a:prstGeom prst="rect">
            <a:avLst/>
          </a:prstGeom>
        </p:spPr>
      </p:pic>
      <p:pic>
        <p:nvPicPr>
          <p:cNvPr id="6" name="Content Placeholder 5">
            <a:extLst>
              <a:ext uri="{FF2B5EF4-FFF2-40B4-BE49-F238E27FC236}">
                <a16:creationId xmlns:a16="http://schemas.microsoft.com/office/drawing/2014/main" id="{6E99F0CA-2A4F-49BA-9C8C-350C9B2F7B7D}"/>
              </a:ext>
            </a:extLst>
          </p:cNvPr>
          <p:cNvPicPr>
            <a:picLocks noGrp="1" noChangeAspect="1"/>
          </p:cNvPicPr>
          <p:nvPr>
            <p:ph sz="half" idx="2"/>
          </p:nvPr>
        </p:nvPicPr>
        <p:blipFill>
          <a:blip r:embed="rId4"/>
          <a:stretch>
            <a:fillRect/>
          </a:stretch>
        </p:blipFill>
        <p:spPr>
          <a:xfrm>
            <a:off x="4731327" y="1639692"/>
            <a:ext cx="3879273" cy="4264415"/>
          </a:xfrm>
          <a:prstGeom prst="rect">
            <a:avLst/>
          </a:prstGeom>
        </p:spPr>
      </p:pic>
      <p:sp>
        <p:nvSpPr>
          <p:cNvPr id="3" name="Slide Number Placeholder 2">
            <a:extLst>
              <a:ext uri="{FF2B5EF4-FFF2-40B4-BE49-F238E27FC236}">
                <a16:creationId xmlns:a16="http://schemas.microsoft.com/office/drawing/2014/main" id="{8B79B837-B77E-486C-BD36-2F2D2BC57467}"/>
              </a:ext>
            </a:extLst>
          </p:cNvPr>
          <p:cNvSpPr>
            <a:spLocks noGrp="1"/>
          </p:cNvSpPr>
          <p:nvPr>
            <p:ph type="sldNum" sz="quarter" idx="12"/>
          </p:nvPr>
        </p:nvSpPr>
        <p:spPr/>
        <p:txBody>
          <a:bodyPr/>
          <a:lstStyle/>
          <a:p>
            <a:fld id="{B6F15528-21DE-4FAA-801E-634DDDAF4B2B}" type="slidenum">
              <a:rPr lang="en-US" smtClean="0"/>
              <a:pPr/>
              <a:t>8</a:t>
            </a:fld>
            <a:endParaRPr lang="en-US" dirty="0"/>
          </a:p>
        </p:txBody>
      </p:sp>
      <p:sp>
        <p:nvSpPr>
          <p:cNvPr id="4" name="Title 3">
            <a:extLst>
              <a:ext uri="{FF2B5EF4-FFF2-40B4-BE49-F238E27FC236}">
                <a16:creationId xmlns:a16="http://schemas.microsoft.com/office/drawing/2014/main" id="{EADED4FD-FEBC-48A7-9A06-C0156EEEBF3E}"/>
              </a:ext>
            </a:extLst>
          </p:cNvPr>
          <p:cNvSpPr>
            <a:spLocks noGrp="1"/>
          </p:cNvSpPr>
          <p:nvPr>
            <p:ph type="title"/>
          </p:nvPr>
        </p:nvSpPr>
        <p:spPr>
          <a:xfrm>
            <a:off x="0" y="-7483"/>
            <a:ext cx="9144000" cy="1143000"/>
          </a:xfrm>
        </p:spPr>
        <p:txBody>
          <a:bodyPr>
            <a:normAutofit fontScale="90000"/>
          </a:bodyPr>
          <a:lstStyle/>
          <a:p>
            <a:r>
              <a:rPr lang="en-US" dirty="0" err="1"/>
              <a:t>mCSP</a:t>
            </a:r>
            <a:r>
              <a:rPr lang="en-US" dirty="0"/>
              <a:t>: Our Proposed Backbone Network</a:t>
            </a:r>
          </a:p>
        </p:txBody>
      </p:sp>
      <p:sp>
        <p:nvSpPr>
          <p:cNvPr id="11" name="TextBox 10">
            <a:extLst>
              <a:ext uri="{FF2B5EF4-FFF2-40B4-BE49-F238E27FC236}">
                <a16:creationId xmlns:a16="http://schemas.microsoft.com/office/drawing/2014/main" id="{5FF913AA-DEA2-44D0-A154-85C49E615505}"/>
              </a:ext>
            </a:extLst>
          </p:cNvPr>
          <p:cNvSpPr txBox="1"/>
          <p:nvPr/>
        </p:nvSpPr>
        <p:spPr>
          <a:xfrm>
            <a:off x="228600" y="6305490"/>
            <a:ext cx="8686800"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Modified Cross-Stage Partial Networks </a:t>
            </a:r>
          </a:p>
        </p:txBody>
      </p:sp>
      <p:sp>
        <p:nvSpPr>
          <p:cNvPr id="12" name="Rectangle: Rounded Corners 11">
            <a:extLst>
              <a:ext uri="{FF2B5EF4-FFF2-40B4-BE49-F238E27FC236}">
                <a16:creationId xmlns:a16="http://schemas.microsoft.com/office/drawing/2014/main" id="{E5B8DDEC-D8D5-43DE-891E-F44E06038B14}"/>
              </a:ext>
            </a:extLst>
          </p:cNvPr>
          <p:cNvSpPr/>
          <p:nvPr/>
        </p:nvSpPr>
        <p:spPr>
          <a:xfrm>
            <a:off x="609600" y="2362200"/>
            <a:ext cx="3962400" cy="1609035"/>
          </a:xfrm>
          <a:prstGeom prst="roundRect">
            <a:avLst/>
          </a:prstGeom>
          <a:no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13" name="Cloud Callout 5">
            <a:extLst>
              <a:ext uri="{FF2B5EF4-FFF2-40B4-BE49-F238E27FC236}">
                <a16:creationId xmlns:a16="http://schemas.microsoft.com/office/drawing/2014/main" id="{32210BB4-81FD-4EB7-858E-28299FBAFDB0}"/>
              </a:ext>
            </a:extLst>
          </p:cNvPr>
          <p:cNvSpPr/>
          <p:nvPr/>
        </p:nvSpPr>
        <p:spPr>
          <a:xfrm>
            <a:off x="1918100" y="4502732"/>
            <a:ext cx="2730102" cy="1366308"/>
          </a:xfrm>
          <a:prstGeom prst="cloudCallout">
            <a:avLst>
              <a:gd name="adj1" fmla="val -33844"/>
              <a:gd name="adj2" fmla="val -81898"/>
            </a:avLst>
          </a:prstGeom>
          <a:solidFill>
            <a:schemeClr val="accent3">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B050"/>
                </a:solidFill>
                <a:latin typeface="Times New Roman" panose="02020603050405020304" pitchFamily="18" charset="0"/>
                <a:cs typeface="Times New Roman" panose="02020603050405020304" pitchFamily="18" charset="0"/>
              </a:rPr>
              <a:t>Increases the accuracy</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6" name="Cloud Callout 5">
            <a:extLst>
              <a:ext uri="{FF2B5EF4-FFF2-40B4-BE49-F238E27FC236}">
                <a16:creationId xmlns:a16="http://schemas.microsoft.com/office/drawing/2014/main" id="{3EFBB4E6-D078-4F39-8C32-56E2E1A5A20D}"/>
              </a:ext>
            </a:extLst>
          </p:cNvPr>
          <p:cNvSpPr/>
          <p:nvPr/>
        </p:nvSpPr>
        <p:spPr>
          <a:xfrm>
            <a:off x="5991651" y="4445672"/>
            <a:ext cx="2721951" cy="1548076"/>
          </a:xfrm>
          <a:prstGeom prst="cloudCallout">
            <a:avLst>
              <a:gd name="adj1" fmla="val -44685"/>
              <a:gd name="adj2" fmla="val -73919"/>
            </a:avLst>
          </a:prstGeom>
          <a:solidFill>
            <a:schemeClr val="accent3">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B050"/>
                </a:solidFill>
                <a:latin typeface="Times New Roman" panose="02020603050405020304" pitchFamily="18" charset="0"/>
                <a:cs typeface="Times New Roman" panose="02020603050405020304" pitchFamily="18" charset="0"/>
              </a:rPr>
              <a:t>Increases the inference speed</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B227DD7C-A9CE-4950-80E2-C70AA05AF57F}"/>
              </a:ext>
            </a:extLst>
          </p:cNvPr>
          <p:cNvSpPr/>
          <p:nvPr/>
        </p:nvSpPr>
        <p:spPr>
          <a:xfrm>
            <a:off x="4759960" y="3048000"/>
            <a:ext cx="1828800" cy="923235"/>
          </a:xfrm>
          <a:prstGeom prst="roundRect">
            <a:avLst/>
          </a:prstGeom>
          <a:no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C0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58828AC-66BD-4901-BD9F-03AAC1F38DFC}"/>
              </a:ext>
            </a:extLst>
          </p:cNvPr>
          <p:cNvSpPr txBox="1"/>
          <p:nvPr/>
        </p:nvSpPr>
        <p:spPr>
          <a:xfrm>
            <a:off x="228600" y="1175661"/>
            <a:ext cx="4242817" cy="369332"/>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At the beginning layers</a:t>
            </a:r>
          </a:p>
        </p:txBody>
      </p:sp>
      <p:sp>
        <p:nvSpPr>
          <p:cNvPr id="15" name="TextBox 14">
            <a:extLst>
              <a:ext uri="{FF2B5EF4-FFF2-40B4-BE49-F238E27FC236}">
                <a16:creationId xmlns:a16="http://schemas.microsoft.com/office/drawing/2014/main" id="{4793748D-87F3-46B9-AF9F-7665264D72D4}"/>
              </a:ext>
            </a:extLst>
          </p:cNvPr>
          <p:cNvSpPr txBox="1"/>
          <p:nvPr/>
        </p:nvSpPr>
        <p:spPr>
          <a:xfrm>
            <a:off x="4731326" y="1181429"/>
            <a:ext cx="4184073" cy="369332"/>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At the later (deeper) layers</a:t>
            </a:r>
          </a:p>
        </p:txBody>
      </p:sp>
      <p:cxnSp>
        <p:nvCxnSpPr>
          <p:cNvPr id="17" name="Straight Connector 16">
            <a:extLst>
              <a:ext uri="{FF2B5EF4-FFF2-40B4-BE49-F238E27FC236}">
                <a16:creationId xmlns:a16="http://schemas.microsoft.com/office/drawing/2014/main" id="{462C7E3E-4A6D-438C-A07F-EECCD9C2093D}"/>
              </a:ext>
            </a:extLst>
          </p:cNvPr>
          <p:cNvCxnSpPr>
            <a:cxnSpLocks/>
          </p:cNvCxnSpPr>
          <p:nvPr/>
        </p:nvCxnSpPr>
        <p:spPr>
          <a:xfrm>
            <a:off x="4672584" y="1187449"/>
            <a:ext cx="0" cy="51371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16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79B837-B77E-486C-BD36-2F2D2BC57467}"/>
              </a:ext>
            </a:extLst>
          </p:cNvPr>
          <p:cNvSpPr>
            <a:spLocks noGrp="1"/>
          </p:cNvSpPr>
          <p:nvPr>
            <p:ph type="sldNum" sz="quarter" idx="12"/>
          </p:nvPr>
        </p:nvSpPr>
        <p:spPr/>
        <p:txBody>
          <a:bodyPr/>
          <a:lstStyle/>
          <a:p>
            <a:fld id="{B6F15528-21DE-4FAA-801E-634DDDAF4B2B}" type="slidenum">
              <a:rPr lang="en-US" smtClean="0"/>
              <a:pPr/>
              <a:t>9</a:t>
            </a:fld>
            <a:endParaRPr lang="en-US" dirty="0"/>
          </a:p>
        </p:txBody>
      </p:sp>
      <p:sp>
        <p:nvSpPr>
          <p:cNvPr id="4" name="Title 3">
            <a:extLst>
              <a:ext uri="{FF2B5EF4-FFF2-40B4-BE49-F238E27FC236}">
                <a16:creationId xmlns:a16="http://schemas.microsoft.com/office/drawing/2014/main" id="{EADED4FD-FEBC-48A7-9A06-C0156EEEBF3E}"/>
              </a:ext>
            </a:extLst>
          </p:cNvPr>
          <p:cNvSpPr>
            <a:spLocks noGrp="1"/>
          </p:cNvSpPr>
          <p:nvPr>
            <p:ph type="title"/>
          </p:nvPr>
        </p:nvSpPr>
        <p:spPr>
          <a:xfrm>
            <a:off x="0" y="-19973"/>
            <a:ext cx="9144000" cy="1143000"/>
          </a:xfrm>
        </p:spPr>
        <p:txBody>
          <a:bodyPr>
            <a:normAutofit/>
          </a:bodyPr>
          <a:lstStyle/>
          <a:p>
            <a:r>
              <a:rPr lang="en-US" dirty="0" err="1"/>
              <a:t>mPANet</a:t>
            </a:r>
            <a:r>
              <a:rPr lang="en-US" dirty="0"/>
              <a:t>: Our Proposed Neck Network</a:t>
            </a:r>
          </a:p>
        </p:txBody>
      </p:sp>
      <p:sp>
        <p:nvSpPr>
          <p:cNvPr id="18" name="TextBox 17">
            <a:extLst>
              <a:ext uri="{FF2B5EF4-FFF2-40B4-BE49-F238E27FC236}">
                <a16:creationId xmlns:a16="http://schemas.microsoft.com/office/drawing/2014/main" id="{971310D0-2432-405A-9932-9080ED45508F}"/>
              </a:ext>
            </a:extLst>
          </p:cNvPr>
          <p:cNvSpPr txBox="1"/>
          <p:nvPr/>
        </p:nvSpPr>
        <p:spPr>
          <a:xfrm>
            <a:off x="1517638" y="5831027"/>
            <a:ext cx="6108721"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Modified Path Aggregation Network </a:t>
            </a:r>
          </a:p>
        </p:txBody>
      </p:sp>
      <p:sp>
        <p:nvSpPr>
          <p:cNvPr id="19" name="Cloud Callout 5">
            <a:extLst>
              <a:ext uri="{FF2B5EF4-FFF2-40B4-BE49-F238E27FC236}">
                <a16:creationId xmlns:a16="http://schemas.microsoft.com/office/drawing/2014/main" id="{DE96143F-ACD8-4FD3-992C-73A64761F2E5}"/>
              </a:ext>
            </a:extLst>
          </p:cNvPr>
          <p:cNvSpPr/>
          <p:nvPr/>
        </p:nvSpPr>
        <p:spPr>
          <a:xfrm>
            <a:off x="5739980" y="1892572"/>
            <a:ext cx="3186545" cy="2060489"/>
          </a:xfrm>
          <a:prstGeom prst="cloudCallout">
            <a:avLst>
              <a:gd name="adj1" fmla="val -68545"/>
              <a:gd name="adj2" fmla="val 81875"/>
            </a:avLst>
          </a:prstGeom>
          <a:solidFill>
            <a:schemeClr val="accent3">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B050"/>
                </a:solidFill>
                <a:latin typeface="Times New Roman" panose="02020603050405020304" pitchFamily="18" charset="0"/>
                <a:cs typeface="Times New Roman" panose="02020603050405020304" pitchFamily="18" charset="0"/>
              </a:rPr>
              <a:t>Increases the accuracy </a:t>
            </a:r>
            <a:r>
              <a:rPr lang="en-US" sz="2400" dirty="0">
                <a:solidFill>
                  <a:schemeClr val="tx1"/>
                </a:solidFill>
                <a:latin typeface="Times New Roman" panose="02020603050405020304" pitchFamily="18" charset="0"/>
                <a:cs typeface="Times New Roman" panose="02020603050405020304" pitchFamily="18" charset="0"/>
              </a:rPr>
              <a:t>using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 small overhead</a:t>
            </a:r>
          </a:p>
        </p:txBody>
      </p:sp>
      <p:pic>
        <p:nvPicPr>
          <p:cNvPr id="6" name="Content Placeholder 5">
            <a:extLst>
              <a:ext uri="{FF2B5EF4-FFF2-40B4-BE49-F238E27FC236}">
                <a16:creationId xmlns:a16="http://schemas.microsoft.com/office/drawing/2014/main" id="{C859A7E8-A49B-42D2-AA95-2F7E7DAC051C}"/>
              </a:ext>
            </a:extLst>
          </p:cNvPr>
          <p:cNvPicPr>
            <a:picLocks noGrp="1" noChangeAspect="1"/>
          </p:cNvPicPr>
          <p:nvPr>
            <p:ph idx="1"/>
          </p:nvPr>
        </p:nvPicPr>
        <p:blipFill>
          <a:blip r:embed="rId3"/>
          <a:stretch>
            <a:fillRect/>
          </a:stretch>
        </p:blipFill>
        <p:spPr>
          <a:xfrm>
            <a:off x="1429747" y="2200309"/>
            <a:ext cx="6108721" cy="3505504"/>
          </a:xfrm>
          <a:prstGeom prst="rect">
            <a:avLst/>
          </a:prstGeom>
        </p:spPr>
      </p:pic>
      <p:sp>
        <p:nvSpPr>
          <p:cNvPr id="7" name="Rectangular Callout 11">
            <a:extLst>
              <a:ext uri="{FF2B5EF4-FFF2-40B4-BE49-F238E27FC236}">
                <a16:creationId xmlns:a16="http://schemas.microsoft.com/office/drawing/2014/main" id="{F15E0BA5-C4B6-4597-98A1-AD167A63FB91}"/>
              </a:ext>
            </a:extLst>
          </p:cNvPr>
          <p:cNvSpPr/>
          <p:nvPr/>
        </p:nvSpPr>
        <p:spPr>
          <a:xfrm>
            <a:off x="3138989" y="2242132"/>
            <a:ext cx="2423611" cy="1517722"/>
          </a:xfrm>
          <a:prstGeom prst="wedgeRectCallout">
            <a:avLst>
              <a:gd name="adj1" fmla="val -21848"/>
              <a:gd name="adj2" fmla="val 96329"/>
            </a:avLst>
          </a:prstGeom>
          <a:solidFill>
            <a:schemeClr val="bg1">
              <a:lumMod val="85000"/>
              <a:alpha val="9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itchFamily="18" charset="0"/>
                <a:cs typeface="Times New Roman" pitchFamily="18" charset="0"/>
              </a:rPr>
              <a:t>Exactly </a:t>
            </a:r>
            <a:r>
              <a:rPr lang="en-US" sz="2400" dirty="0">
                <a:solidFill>
                  <a:srgbClr val="FF0000"/>
                </a:solidFill>
                <a:latin typeface="Times New Roman" pitchFamily="18" charset="0"/>
                <a:cs typeface="Times New Roman" pitchFamily="18" charset="0"/>
              </a:rPr>
              <a:t>ONE</a:t>
            </a:r>
            <a:r>
              <a:rPr lang="en-US" sz="2400" dirty="0">
                <a:solidFill>
                  <a:schemeClr val="tx1"/>
                </a:solidFill>
                <a:latin typeface="Times New Roman" pitchFamily="18" charset="0"/>
                <a:cs typeface="Times New Roman" pitchFamily="18" charset="0"/>
              </a:rPr>
              <a:t> extra connection is possible</a:t>
            </a:r>
          </a:p>
        </p:txBody>
      </p:sp>
    </p:spTree>
    <p:extLst>
      <p:ext uri="{BB962C8B-B14F-4D97-AF65-F5344CB8AC3E}">
        <p14:creationId xmlns:p14="http://schemas.microsoft.com/office/powerpoint/2010/main" val="121940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5"/>
</p:tagLst>
</file>

<file path=ppt/tags/tag2.xml><?xml version="1.0" encoding="utf-8"?>
<p:tagLst xmlns:a="http://schemas.openxmlformats.org/drawingml/2006/main" xmlns:r="http://schemas.openxmlformats.org/officeDocument/2006/relationships" xmlns:p="http://schemas.openxmlformats.org/presentationml/2006/main">
  <p:tag name="TIMING" val="|0.3|0.2|0.2|0.4"/>
</p:tagLst>
</file>

<file path=ppt/tags/tag3.xml><?xml version="1.0" encoding="utf-8"?>
<p:tagLst xmlns:a="http://schemas.openxmlformats.org/drawingml/2006/main" xmlns:r="http://schemas.openxmlformats.org/officeDocument/2006/relationships" xmlns:p="http://schemas.openxmlformats.org/presentationml/2006/main">
  <p:tag name="TIMING" val="|0|0.3|0|0|0"/>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0.1|0|0.5"/>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16531</TotalTime>
  <Words>2434</Words>
  <Application>Microsoft Office PowerPoint</Application>
  <PresentationFormat>On-screen Show (4:3)</PresentationFormat>
  <Paragraphs>184</Paragraphs>
  <Slides>20</Slides>
  <Notes>19</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NimbusRomNo9L-Regu</vt:lpstr>
      <vt:lpstr>Times New Roman</vt:lpstr>
      <vt:lpstr>Theme1</vt:lpstr>
      <vt:lpstr>PowerPoint Presentation</vt:lpstr>
      <vt:lpstr>Overview of This Presentation</vt:lpstr>
      <vt:lpstr>Traffic Congestion in Dhaka</vt:lpstr>
      <vt:lpstr>Existing Solution for Limiting Traffic Jam</vt:lpstr>
      <vt:lpstr>An Alternative Existing Solution for Limiting Traffic Jam</vt:lpstr>
      <vt:lpstr>Existing Deep Learning Architectures</vt:lpstr>
      <vt:lpstr>Our Contribution</vt:lpstr>
      <vt:lpstr>mCSP: Our Proposed Backbone Network</vt:lpstr>
      <vt:lpstr>mPANet: Our Proposed Neck Network</vt:lpstr>
      <vt:lpstr>MSAM: Our Proposed Plugin Module</vt:lpstr>
      <vt:lpstr>DhakaNet: Our Proposed Architecture</vt:lpstr>
      <vt:lpstr>Experimental Setup</vt:lpstr>
      <vt:lpstr>Datasets Used for Performance Evaluation</vt:lpstr>
      <vt:lpstr>Evaluation Results on DhakaAI Dataset</vt:lpstr>
      <vt:lpstr>Evaluation Results on IITM-HeTra Datasets</vt:lpstr>
      <vt:lpstr>Final Output of DhakaNet</vt:lpstr>
      <vt:lpstr>Conclusion and Future Work</vt:lpstr>
      <vt:lpstr>PowerPoint Presentation</vt:lpstr>
      <vt:lpstr>PowerPoint Presentation</vt:lpstr>
      <vt:lpstr>Ablation Studies on DhakaAI Dataset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dc:title>
  <dc:creator>Tarik Toha</dc:creator>
  <cp:lastModifiedBy>F1017052013 - Tarik Reza Toha</cp:lastModifiedBy>
  <cp:revision>3607</cp:revision>
  <dcterms:created xsi:type="dcterms:W3CDTF">2006-08-16T00:00:00Z</dcterms:created>
  <dcterms:modified xsi:type="dcterms:W3CDTF">2021-11-11T10:19:11Z</dcterms:modified>
</cp:coreProperties>
</file>