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5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italic.fntdata"/><Relationship Id="rId14" Type="http://schemas.openxmlformats.org/officeDocument/2006/relationships/slide" Target="slides/slide9.xml"/><Relationship Id="rId36" Type="http://schemas.openxmlformats.org/officeDocument/2006/relationships/font" Target="fonts/Raleway-bold.fntdata"/><Relationship Id="rId17" Type="http://schemas.openxmlformats.org/officeDocument/2006/relationships/slide" Target="slides/slide12.xml"/><Relationship Id="rId39" Type="http://schemas.openxmlformats.org/officeDocument/2006/relationships/font" Target="fonts/Lato-regular.fntdata"/><Relationship Id="rId16" Type="http://schemas.openxmlformats.org/officeDocument/2006/relationships/slide" Target="slides/slide11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cb14ed1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cb14ed1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e4b40159e_0_19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e4b40159e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Sensors nodes on the rail track</a:t>
            </a:r>
            <a:endParaRPr b="1" sz="2100">
              <a:solidFill>
                <a:srgbClr val="1A998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sensing unit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sense the vibration in the rail) 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control unit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analyze the vibration of the rail)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communication module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communicate with the inspector node)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Inspector node</a:t>
            </a:r>
            <a:endParaRPr b="1" sz="2100">
              <a:solidFill>
                <a:srgbClr val="1A998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control unit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analyze the data received from the sensor nodes on the rails)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communication module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communicate with the sensor nodes on the rails)</a:t>
            </a:r>
            <a:endParaRPr sz="2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6367417e0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6367417e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Sensors nodes on the rail track</a:t>
            </a:r>
            <a:endParaRPr b="1" sz="2100">
              <a:solidFill>
                <a:srgbClr val="1A998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sensing unit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sense the vibration in the rail) 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control unit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analyze the vibration of the rail)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communication module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communicate with the inspector node)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Inspector node</a:t>
            </a:r>
            <a:endParaRPr b="1" sz="2100">
              <a:solidFill>
                <a:srgbClr val="1A998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control unit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analyze the data received from the sensor nodes on the rails)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communication module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communicate with the sensor nodes on the rails)</a:t>
            </a:r>
            <a:endParaRPr sz="2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6367417e0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6367417e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Sensors nodes on the rail track</a:t>
            </a:r>
            <a:endParaRPr b="1" sz="2100">
              <a:solidFill>
                <a:srgbClr val="1A998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sensing unit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sense the vibration in the rail) 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control unit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analyze the vibration of the rail)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communication module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communicate with the inspector node)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Inspector node</a:t>
            </a:r>
            <a:endParaRPr b="1" sz="2100">
              <a:solidFill>
                <a:srgbClr val="1A998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control unit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analyze the data received from the sensor nodes on the rails)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 communication module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(to communicate with the sensor nodes on the rails)</a:t>
            </a:r>
            <a:endParaRPr sz="2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cb14ed103_0_18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cb14ed10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6367417e0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6367417e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6367417e0_0_5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6367417e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e4b40159e_0_4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e4b40159e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Lato"/>
              <a:buChar char="●"/>
            </a:pPr>
            <a:r>
              <a:rPr b="1" i="1" lang="en" sz="1900">
                <a:solidFill>
                  <a:srgbClr val="EB5600"/>
                </a:solidFill>
                <a:latin typeface="Lato"/>
                <a:ea typeface="Lato"/>
                <a:cs typeface="Lato"/>
                <a:sym typeface="Lato"/>
              </a:rPr>
              <a:t>The marked straight line</a:t>
            </a: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indicates the rail tracks at the Banani railway station under experimentation. 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Lato"/>
              <a:buChar char="●"/>
            </a:pP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b="1" i="1" lang="en" sz="1900">
                <a:solidFill>
                  <a:srgbClr val="EB5600"/>
                </a:solidFill>
                <a:latin typeface="Lato"/>
                <a:ea typeface="Lato"/>
                <a:cs typeface="Lato"/>
                <a:sym typeface="Lato"/>
              </a:rPr>
              <a:t>zone of experimenting</a:t>
            </a: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is marked with two pins. 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Lato"/>
              <a:buChar char="●"/>
            </a:pP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b="1" i="1" lang="en" sz="1900">
                <a:solidFill>
                  <a:srgbClr val="EB5600"/>
                </a:solidFill>
                <a:latin typeface="Lato"/>
                <a:ea typeface="Lato"/>
                <a:cs typeface="Lato"/>
                <a:sym typeface="Lato"/>
              </a:rPr>
              <a:t>distance</a:t>
            </a: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between these two pins is </a:t>
            </a:r>
            <a:r>
              <a:rPr b="1" i="1" lang="en" sz="1900">
                <a:solidFill>
                  <a:srgbClr val="EB5600"/>
                </a:solidFill>
                <a:latin typeface="Lato"/>
                <a:ea typeface="Lato"/>
                <a:cs typeface="Lato"/>
                <a:sym typeface="Lato"/>
              </a:rPr>
              <a:t>2000 m</a:t>
            </a: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Lato"/>
              <a:buChar char="●"/>
            </a:pPr>
            <a:r>
              <a:t/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36367417e0_0_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36367417e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Lato"/>
              <a:buChar char="●"/>
            </a:pPr>
            <a:r>
              <a:rPr b="1" i="1" lang="en" sz="1900">
                <a:solidFill>
                  <a:srgbClr val="EB5600"/>
                </a:solidFill>
                <a:latin typeface="Lato"/>
                <a:ea typeface="Lato"/>
                <a:cs typeface="Lato"/>
                <a:sym typeface="Lato"/>
              </a:rPr>
              <a:t>The marked straight line</a:t>
            </a: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indicates the rail tracks at the Banani railway station under experimentation. 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Lato"/>
              <a:buChar char="●"/>
            </a:pP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b="1" i="1" lang="en" sz="1900">
                <a:solidFill>
                  <a:srgbClr val="EB5600"/>
                </a:solidFill>
                <a:latin typeface="Lato"/>
                <a:ea typeface="Lato"/>
                <a:cs typeface="Lato"/>
                <a:sym typeface="Lato"/>
              </a:rPr>
              <a:t>zone of experimenting</a:t>
            </a: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is marked with two pins. 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Lato"/>
              <a:buChar char="●"/>
            </a:pP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b="1" i="1" lang="en" sz="1900">
                <a:solidFill>
                  <a:srgbClr val="EB5600"/>
                </a:solidFill>
                <a:latin typeface="Lato"/>
                <a:ea typeface="Lato"/>
                <a:cs typeface="Lato"/>
                <a:sym typeface="Lato"/>
              </a:rPr>
              <a:t>distance</a:t>
            </a: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between these two pins is </a:t>
            </a:r>
            <a:r>
              <a:rPr b="1" i="1" lang="en" sz="1900">
                <a:solidFill>
                  <a:srgbClr val="EB5600"/>
                </a:solidFill>
                <a:latin typeface="Lato"/>
                <a:ea typeface="Lato"/>
                <a:cs typeface="Lato"/>
                <a:sym typeface="Lato"/>
              </a:rPr>
              <a:t>2000 m</a:t>
            </a: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Lato"/>
              <a:buChar char="●"/>
            </a:pPr>
            <a:r>
              <a:t/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6367417e0_0_7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36367417e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Lato"/>
              <a:buChar char="●"/>
            </a:pPr>
            <a:r>
              <a:rPr b="1" i="1" lang="en" sz="1900">
                <a:solidFill>
                  <a:srgbClr val="EB5600"/>
                </a:solidFill>
                <a:latin typeface="Lato"/>
                <a:ea typeface="Lato"/>
                <a:cs typeface="Lato"/>
                <a:sym typeface="Lato"/>
              </a:rPr>
              <a:t>The marked straight line</a:t>
            </a: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indicates the rail tracks at the Banani railway station under experimentation. 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Lato"/>
              <a:buChar char="●"/>
            </a:pP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b="1" i="1" lang="en" sz="1900">
                <a:solidFill>
                  <a:srgbClr val="EB5600"/>
                </a:solidFill>
                <a:latin typeface="Lato"/>
                <a:ea typeface="Lato"/>
                <a:cs typeface="Lato"/>
                <a:sym typeface="Lato"/>
              </a:rPr>
              <a:t>zone of experimenting</a:t>
            </a: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is marked with two pins. 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Lato"/>
              <a:buChar char="●"/>
            </a:pP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b="1" i="1" lang="en" sz="1900">
                <a:solidFill>
                  <a:srgbClr val="EB5600"/>
                </a:solidFill>
                <a:latin typeface="Lato"/>
                <a:ea typeface="Lato"/>
                <a:cs typeface="Lato"/>
                <a:sym typeface="Lato"/>
              </a:rPr>
              <a:t>distance</a:t>
            </a: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between these two pins is </a:t>
            </a:r>
            <a:r>
              <a:rPr b="1" i="1" lang="en" sz="1900">
                <a:solidFill>
                  <a:srgbClr val="EB5600"/>
                </a:solidFill>
                <a:latin typeface="Lato"/>
                <a:ea typeface="Lato"/>
                <a:cs typeface="Lato"/>
                <a:sym typeface="Lato"/>
              </a:rPr>
              <a:t>2000 m</a:t>
            </a:r>
            <a:r>
              <a:rPr lang="en" sz="19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Lato"/>
              <a:buChar char="●"/>
            </a:pPr>
            <a:r>
              <a:t/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e4b40159e_0_37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de4b40159e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a3c898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a3c89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Char char="●"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Among all the accidents in rail line, 92% of the accidents occur due to derailments.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Char char="●"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Such derailments result in both death tolls and loss of property. 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6367417e0_0_10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36367417e0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6367417e0_0_8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36367417e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6367417e0_0_10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36367417e0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6367417e0_0_1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36367417e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6367417e0_0_9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36367417e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cb14ed103_0_35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cb14ed103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breakdown of the price for each sensor node. Our total cost for one unit is around 68 US dollar.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80a017a60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80a017a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fd1b7656dd_2_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fd1b7656dd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fcb14ed103_0_3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fcb14ed103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fcb14ed103_0_3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fcb14ed103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e4b40159e_0_19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e4b40159e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e4b40159e_0_1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e4b40159e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Char char="●"/>
            </a:pPr>
            <a:r>
              <a:t/>
            </a:r>
            <a:endParaRPr sz="1300">
              <a:solidFill>
                <a:srgbClr val="EB56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6367417e0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6367417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Char char="●"/>
            </a:pPr>
            <a:r>
              <a:t/>
            </a:r>
            <a:endParaRPr sz="1300">
              <a:solidFill>
                <a:srgbClr val="EB56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6fa3c898_0_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6fa3c89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e4b40159e_0_2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e4b40159e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e4b40159e_0_2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e4b40159e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cb14ed103_0_20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cb14ed103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81276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80"/>
              <a:t>Long-Range Low-Cost Networking for Real-Time Monitoring of Rail Tracks in Developing Countries</a:t>
            </a:r>
            <a:endParaRPr sz="33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00" y="3302750"/>
            <a:ext cx="6908400" cy="16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Saiful Islam Salim, Uday Kamal, Adnan Quaium, Mainul Hossain Yaad, Masfiqur Rahaman, Nazmul Hasan Sakib, A. B. M. Alim Al Islam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Department of Computer Science and Engineering,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Bangladesh University of Engineering and Technology,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Dhaka, Bangladesh</a:t>
            </a:r>
            <a:endParaRPr b="1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425" y="3498348"/>
            <a:ext cx="1508126" cy="15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643125" y="563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Simplified diagram of our proposed system</a:t>
            </a:r>
            <a:endParaRPr/>
          </a:p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8528502" y="47398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2233675" y="-113125"/>
            <a:ext cx="4878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Proposed Methodology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700" y="1251575"/>
            <a:ext cx="4640491" cy="373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643125" y="563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proposed system mode</a:t>
            </a:r>
            <a:endParaRPr/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8528502" y="47398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2233675" y="-113125"/>
            <a:ext cx="4878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Proposed Methodology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125" y="1650300"/>
            <a:ext cx="3786225" cy="23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9350" y="1445725"/>
            <a:ext cx="3902474" cy="245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4581750" y="2419350"/>
            <a:ext cx="12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Parent node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5496150" y="2952750"/>
            <a:ext cx="12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Child </a:t>
            </a:r>
            <a:r>
              <a:rPr i="1" lang="en">
                <a:latin typeface="Lato"/>
                <a:ea typeface="Lato"/>
                <a:cs typeface="Lato"/>
                <a:sym typeface="Lato"/>
              </a:rPr>
              <a:t>node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643125" y="563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proposed system mode</a:t>
            </a:r>
            <a:endParaRPr/>
          </a:p>
        </p:txBody>
      </p:sp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8528502" y="47398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2233675" y="-113125"/>
            <a:ext cx="4878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Proposed Methodology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125" y="1650300"/>
            <a:ext cx="3786225" cy="23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2000" y="1564497"/>
            <a:ext cx="3946750" cy="242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5651200" y="3037800"/>
            <a:ext cx="12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Parent node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6565600" y="3571200"/>
            <a:ext cx="12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Child node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729450" y="556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Hardware</a:t>
            </a:r>
            <a:endParaRPr/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729325" y="2010300"/>
            <a:ext cx="3774300" cy="26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We utilize the Long Range networking module (</a:t>
            </a:r>
            <a:r>
              <a:rPr lang="en" sz="2200">
                <a:solidFill>
                  <a:schemeClr val="accent3"/>
                </a:solidFill>
              </a:rPr>
              <a:t>LoRa RF-98)</a:t>
            </a:r>
            <a:r>
              <a:rPr lang="en" sz="2200"/>
              <a:t> to achieve </a:t>
            </a:r>
            <a:r>
              <a:rPr lang="en" sz="2200">
                <a:solidFill>
                  <a:schemeClr val="accent3"/>
                </a:solidFill>
              </a:rPr>
              <a:t>1.5km to 2km</a:t>
            </a:r>
            <a:r>
              <a:rPr lang="en" sz="2200"/>
              <a:t> long-range communication.</a:t>
            </a:r>
            <a:endParaRPr sz="2200"/>
          </a:p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We mount a </a:t>
            </a:r>
            <a:r>
              <a:rPr lang="en" sz="2200">
                <a:solidFill>
                  <a:schemeClr val="accent3"/>
                </a:solidFill>
              </a:rPr>
              <a:t>2dBi spring antenna</a:t>
            </a:r>
            <a:r>
              <a:rPr lang="en" sz="2200"/>
              <a:t> with the LoRa module.</a:t>
            </a:r>
            <a:endParaRPr sz="2200"/>
          </a:p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We use </a:t>
            </a:r>
            <a:r>
              <a:rPr lang="en" sz="2200">
                <a:solidFill>
                  <a:schemeClr val="accent3"/>
                </a:solidFill>
              </a:rPr>
              <a:t>ATmega328P </a:t>
            </a:r>
            <a:r>
              <a:rPr lang="en" sz="2200"/>
              <a:t>as the micro-controller.</a:t>
            </a:r>
            <a:endParaRPr sz="2200"/>
          </a:p>
        </p:txBody>
      </p:sp>
      <p:sp>
        <p:nvSpPr>
          <p:cNvPr id="196" name="Google Shape;196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5"/>
          <p:cNvSpPr txBox="1"/>
          <p:nvPr/>
        </p:nvSpPr>
        <p:spPr>
          <a:xfrm>
            <a:off x="5383625" y="4650975"/>
            <a:ext cx="28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Fig: The communication module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5291200" y="2302063"/>
            <a:ext cx="32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Fig: Block diagram of t</a:t>
            </a:r>
            <a:r>
              <a:rPr i="1" lang="en">
                <a:latin typeface="Lato"/>
                <a:ea typeface="Lato"/>
                <a:cs typeface="Lato"/>
                <a:sym typeface="Lato"/>
              </a:rPr>
              <a:t>he  module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821025" y="-113125"/>
            <a:ext cx="799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The Experiment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125" y="543877"/>
            <a:ext cx="2333792" cy="178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5625" y="2854663"/>
            <a:ext cx="2737619" cy="164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729450" y="556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Setup</a:t>
            </a:r>
            <a:endParaRPr/>
          </a:p>
        </p:txBody>
      </p:sp>
      <p:sp>
        <p:nvSpPr>
          <p:cNvPr id="207" name="Google Shape;207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6"/>
          <p:cNvSpPr txBox="1"/>
          <p:nvPr/>
        </p:nvSpPr>
        <p:spPr>
          <a:xfrm>
            <a:off x="821025" y="-113125"/>
            <a:ext cx="799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The Experiment (Cont.)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200" y="1244250"/>
            <a:ext cx="5237321" cy="32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type="title"/>
          </p:nvPr>
        </p:nvSpPr>
        <p:spPr>
          <a:xfrm>
            <a:off x="729450" y="556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Setup</a:t>
            </a:r>
            <a:endParaRPr/>
          </a:p>
        </p:txBody>
      </p:sp>
      <p:sp>
        <p:nvSpPr>
          <p:cNvPr id="215" name="Google Shape;215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7"/>
          <p:cNvSpPr txBox="1"/>
          <p:nvPr/>
        </p:nvSpPr>
        <p:spPr>
          <a:xfrm>
            <a:off x="821025" y="-113125"/>
            <a:ext cx="799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The Experiment (Cont.)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7" name="Google Shape;2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1244250"/>
            <a:ext cx="2810138" cy="37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3738" y="1244250"/>
            <a:ext cx="1817879" cy="374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716575" y="6425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Single-hop Scenario</a:t>
            </a:r>
            <a:endParaRPr/>
          </a:p>
        </p:txBody>
      </p:sp>
      <p:sp>
        <p:nvSpPr>
          <p:cNvPr id="224" name="Google Shape;224;p28"/>
          <p:cNvSpPr txBox="1"/>
          <p:nvPr>
            <p:ph idx="1" type="body"/>
          </p:nvPr>
        </p:nvSpPr>
        <p:spPr>
          <a:xfrm>
            <a:off x="350150" y="1364350"/>
            <a:ext cx="4153500" cy="3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We maintain a distance of about </a:t>
            </a:r>
            <a:r>
              <a:rPr b="1" i="1" lang="en" sz="1900">
                <a:solidFill>
                  <a:schemeClr val="accent3"/>
                </a:solidFill>
              </a:rPr>
              <a:t>1200m</a:t>
            </a:r>
            <a:r>
              <a:rPr lang="en" sz="1900"/>
              <a:t> between the two </a:t>
            </a:r>
            <a:r>
              <a:rPr b="1" i="1" lang="en" sz="1900">
                <a:solidFill>
                  <a:schemeClr val="accent3"/>
                </a:solidFill>
              </a:rPr>
              <a:t>static </a:t>
            </a:r>
            <a:r>
              <a:rPr lang="en" sz="1900"/>
              <a:t>LoRa nodes.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experiment location is</a:t>
            </a:r>
            <a:r>
              <a:rPr lang="en" sz="1900"/>
              <a:t> </a:t>
            </a:r>
            <a:r>
              <a:rPr b="1" i="1" lang="en" sz="1900">
                <a:solidFill>
                  <a:schemeClr val="accent3"/>
                </a:solidFill>
              </a:rPr>
              <a:t>Banani Railway Station, Dhaka</a:t>
            </a:r>
            <a:r>
              <a:rPr lang="en" sz="1900">
                <a:solidFill>
                  <a:schemeClr val="accent3"/>
                </a:solidFill>
              </a:rPr>
              <a:t>.</a:t>
            </a:r>
            <a:endParaRPr sz="1900"/>
          </a:p>
        </p:txBody>
      </p:sp>
      <p:sp>
        <p:nvSpPr>
          <p:cNvPr id="225" name="Google Shape;225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6" name="Google Shape;2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000" y="1083875"/>
            <a:ext cx="4250425" cy="37088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 txBox="1"/>
          <p:nvPr/>
        </p:nvSpPr>
        <p:spPr>
          <a:xfrm>
            <a:off x="821025" y="-113125"/>
            <a:ext cx="799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The Experiment (Cont.)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>
            <p:ph type="title"/>
          </p:nvPr>
        </p:nvSpPr>
        <p:spPr>
          <a:xfrm>
            <a:off x="716575" y="6425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Single-ho</a:t>
            </a:r>
            <a:r>
              <a:rPr lang="en"/>
              <a:t>p Scenario</a:t>
            </a:r>
            <a:endParaRPr/>
          </a:p>
        </p:txBody>
      </p:sp>
      <p:sp>
        <p:nvSpPr>
          <p:cNvPr id="233" name="Google Shape;233;p29"/>
          <p:cNvSpPr txBox="1"/>
          <p:nvPr>
            <p:ph idx="1" type="body"/>
          </p:nvPr>
        </p:nvSpPr>
        <p:spPr>
          <a:xfrm>
            <a:off x="350150" y="1364350"/>
            <a:ext cx="4153500" cy="3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Only </a:t>
            </a:r>
            <a:r>
              <a:rPr b="1" i="1" lang="en" sz="1900">
                <a:solidFill>
                  <a:schemeClr val="accent3"/>
                </a:solidFill>
              </a:rPr>
              <a:t>two</a:t>
            </a:r>
            <a:r>
              <a:rPr lang="en" sz="1900"/>
              <a:t> nodes were considered.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inspector node is </a:t>
            </a:r>
            <a:r>
              <a:rPr b="1" i="1" lang="en" sz="1900">
                <a:solidFill>
                  <a:schemeClr val="accent3"/>
                </a:solidFill>
              </a:rPr>
              <a:t>mobile</a:t>
            </a:r>
            <a:r>
              <a:rPr lang="en" sz="1900"/>
              <a:t> and the parent node is </a:t>
            </a:r>
            <a:r>
              <a:rPr b="1" i="1" lang="en" sz="1900">
                <a:solidFill>
                  <a:schemeClr val="accent3"/>
                </a:solidFill>
              </a:rPr>
              <a:t>static</a:t>
            </a:r>
            <a:r>
              <a:rPr lang="en" sz="1900"/>
              <a:t>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distance  between the nodes is </a:t>
            </a:r>
            <a:r>
              <a:rPr b="1" i="1" lang="en" sz="1900">
                <a:solidFill>
                  <a:schemeClr val="accent3"/>
                </a:solidFill>
              </a:rPr>
              <a:t>1000m</a:t>
            </a:r>
            <a:r>
              <a:rPr lang="en" sz="1900"/>
              <a:t>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experiment location is </a:t>
            </a:r>
            <a:r>
              <a:rPr b="1" i="1" lang="en" sz="1900">
                <a:solidFill>
                  <a:schemeClr val="accent3"/>
                </a:solidFill>
              </a:rPr>
              <a:t>Zahir Raihan Road</a:t>
            </a:r>
            <a:r>
              <a:rPr b="1" i="1" lang="en" sz="1900">
                <a:solidFill>
                  <a:schemeClr val="accent3"/>
                </a:solidFill>
              </a:rPr>
              <a:t>, Dhaka</a:t>
            </a:r>
            <a:r>
              <a:rPr lang="en" sz="1900">
                <a:solidFill>
                  <a:schemeClr val="accent3"/>
                </a:solidFill>
              </a:rPr>
              <a:t>.</a:t>
            </a:r>
            <a:endParaRPr sz="1900"/>
          </a:p>
        </p:txBody>
      </p:sp>
      <p:sp>
        <p:nvSpPr>
          <p:cNvPr id="234" name="Google Shape;234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29"/>
          <p:cNvSpPr txBox="1"/>
          <p:nvPr/>
        </p:nvSpPr>
        <p:spPr>
          <a:xfrm>
            <a:off x="821025" y="-113125"/>
            <a:ext cx="799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The Experiment (Cont.)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77725"/>
            <a:ext cx="4335549" cy="240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716575" y="6425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Multi-hop Scenario</a:t>
            </a:r>
            <a:endParaRPr/>
          </a:p>
        </p:txBody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350150" y="1364350"/>
            <a:ext cx="4153500" cy="3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i="1" lang="en" sz="1900">
                <a:solidFill>
                  <a:schemeClr val="accent3"/>
                </a:solidFill>
              </a:rPr>
              <a:t>Three</a:t>
            </a:r>
            <a:r>
              <a:rPr lang="en" sz="1900"/>
              <a:t> nodes were considered.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One </a:t>
            </a:r>
            <a:r>
              <a:rPr b="1" i="1" lang="en" sz="1900">
                <a:solidFill>
                  <a:schemeClr val="accent3"/>
                </a:solidFill>
              </a:rPr>
              <a:t>mobile</a:t>
            </a:r>
            <a:r>
              <a:rPr lang="en" sz="1900"/>
              <a:t> inspector node, one </a:t>
            </a:r>
            <a:r>
              <a:rPr b="1" i="1" lang="en" sz="1900">
                <a:solidFill>
                  <a:schemeClr val="accent3"/>
                </a:solidFill>
              </a:rPr>
              <a:t>static</a:t>
            </a:r>
            <a:r>
              <a:rPr lang="en" sz="1900"/>
              <a:t> parent node, and one </a:t>
            </a:r>
            <a:r>
              <a:rPr b="1" i="1" lang="en" sz="1900">
                <a:solidFill>
                  <a:schemeClr val="accent3"/>
                </a:solidFill>
              </a:rPr>
              <a:t>static</a:t>
            </a:r>
            <a:r>
              <a:rPr lang="en" sz="1900"/>
              <a:t> child node.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distance  between the nodes is </a:t>
            </a:r>
            <a:r>
              <a:rPr b="1" i="1" lang="en" sz="1900">
                <a:solidFill>
                  <a:schemeClr val="accent3"/>
                </a:solidFill>
              </a:rPr>
              <a:t>1000m</a:t>
            </a:r>
            <a:r>
              <a:rPr lang="en" sz="1900"/>
              <a:t>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experiment location is </a:t>
            </a:r>
            <a:r>
              <a:rPr b="1" i="1" lang="en" sz="1900">
                <a:solidFill>
                  <a:schemeClr val="accent3"/>
                </a:solidFill>
              </a:rPr>
              <a:t>Purbachol Express Highway</a:t>
            </a:r>
            <a:r>
              <a:rPr b="1" i="1" lang="en" sz="1900">
                <a:solidFill>
                  <a:schemeClr val="accent3"/>
                </a:solidFill>
              </a:rPr>
              <a:t>, Dhaka</a:t>
            </a:r>
            <a:r>
              <a:rPr lang="en" sz="1900">
                <a:solidFill>
                  <a:schemeClr val="accent3"/>
                </a:solidFill>
              </a:rPr>
              <a:t>.</a:t>
            </a:r>
            <a:endParaRPr sz="1900"/>
          </a:p>
        </p:txBody>
      </p:sp>
      <p:sp>
        <p:nvSpPr>
          <p:cNvPr id="243" name="Google Shape;243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30"/>
          <p:cNvSpPr txBox="1"/>
          <p:nvPr/>
        </p:nvSpPr>
        <p:spPr>
          <a:xfrm>
            <a:off x="821025" y="-113125"/>
            <a:ext cx="799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The Experiment (Cont.)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5" name="Google Shape;2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50" y="1412850"/>
            <a:ext cx="4335551" cy="231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type="title"/>
          </p:nvPr>
        </p:nvSpPr>
        <p:spPr>
          <a:xfrm>
            <a:off x="391400" y="491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Single-hop Scenario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31"/>
          <p:cNvSpPr txBox="1"/>
          <p:nvPr/>
        </p:nvSpPr>
        <p:spPr>
          <a:xfrm>
            <a:off x="821025" y="-113125"/>
            <a:ext cx="799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Analysis and Results 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3" name="Google Shape;2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436" y="1393975"/>
            <a:ext cx="5439124" cy="30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7800" y="112450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</a:rPr>
              <a:t>Derailment due to uprooted or faulty rail blocks</a:t>
            </a:r>
            <a:r>
              <a:rPr lang="en" sz="2000"/>
              <a:t> is a major player for the railway accidents in developing countries such as </a:t>
            </a:r>
            <a:r>
              <a:rPr lang="en" sz="2000">
                <a:solidFill>
                  <a:schemeClr val="accent3"/>
                </a:solidFill>
              </a:rPr>
              <a:t>Bangladesh, India, Pakistan,</a:t>
            </a:r>
            <a:r>
              <a:rPr lang="en" sz="2000"/>
              <a:t> etc.</a:t>
            </a:r>
            <a:endParaRPr sz="20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500" y="2180325"/>
            <a:ext cx="5594525" cy="2743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/>
          <p:nvPr>
            <p:ph type="title"/>
          </p:nvPr>
        </p:nvSpPr>
        <p:spPr>
          <a:xfrm>
            <a:off x="391400" y="491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Multi-hop Scenario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2"/>
          <p:cNvSpPr txBox="1"/>
          <p:nvPr/>
        </p:nvSpPr>
        <p:spPr>
          <a:xfrm>
            <a:off x="821025" y="-113125"/>
            <a:ext cx="799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Analysis and Results 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1" name="Google Shape;2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50" y="1950000"/>
            <a:ext cx="8486099" cy="17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/>
          <p:nvPr>
            <p:ph type="title"/>
          </p:nvPr>
        </p:nvSpPr>
        <p:spPr>
          <a:xfrm>
            <a:off x="391400" y="491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</a:t>
            </a:r>
            <a:r>
              <a:rPr lang="en"/>
              <a:t> Single-hop Scenario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33"/>
          <p:cNvSpPr txBox="1"/>
          <p:nvPr/>
        </p:nvSpPr>
        <p:spPr>
          <a:xfrm>
            <a:off x="821025" y="-113125"/>
            <a:ext cx="799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Analysis and Results 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9" name="Google Shape;2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425" y="1268350"/>
            <a:ext cx="5672475" cy="32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/>
          <p:nvPr>
            <p:ph type="title"/>
          </p:nvPr>
        </p:nvSpPr>
        <p:spPr>
          <a:xfrm>
            <a:off x="391400" y="491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Single-hop Scenario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4"/>
          <p:cNvSpPr txBox="1"/>
          <p:nvPr/>
        </p:nvSpPr>
        <p:spPr>
          <a:xfrm>
            <a:off x="821025" y="-113125"/>
            <a:ext cx="799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Analysis and Results 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77" name="Google Shape;2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400" y="1128575"/>
            <a:ext cx="8231503" cy="3804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>
            <p:ph type="title"/>
          </p:nvPr>
        </p:nvSpPr>
        <p:spPr>
          <a:xfrm>
            <a:off x="391400" y="491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Multi-hop Scenario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35"/>
          <p:cNvSpPr txBox="1"/>
          <p:nvPr/>
        </p:nvSpPr>
        <p:spPr>
          <a:xfrm>
            <a:off x="821025" y="-113125"/>
            <a:ext cx="799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Analysis and Results 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5" name="Google Shape;2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499" y="1407725"/>
            <a:ext cx="5656399" cy="31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/>
          <p:nvPr>
            <p:ph type="title"/>
          </p:nvPr>
        </p:nvSpPr>
        <p:spPr>
          <a:xfrm>
            <a:off x="391400" y="491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Multi-hop Scenario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Google Shape;292;p36"/>
          <p:cNvSpPr txBox="1"/>
          <p:nvPr/>
        </p:nvSpPr>
        <p:spPr>
          <a:xfrm>
            <a:off x="821025" y="-113125"/>
            <a:ext cx="799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Analysis and Results 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3" name="Google Shape;2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100" y="1191750"/>
            <a:ext cx="5432656" cy="38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7"/>
          <p:cNvSpPr txBox="1"/>
          <p:nvPr/>
        </p:nvSpPr>
        <p:spPr>
          <a:xfrm>
            <a:off x="2040475" y="-76900"/>
            <a:ext cx="799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Cost Analysis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0" name="Google Shape;3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175" y="1889575"/>
            <a:ext cx="6205425" cy="222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Google Shape;306;p38"/>
          <p:cNvSpPr txBox="1"/>
          <p:nvPr>
            <p:ph idx="1" type="body"/>
          </p:nvPr>
        </p:nvSpPr>
        <p:spPr>
          <a:xfrm>
            <a:off x="773550" y="1264125"/>
            <a:ext cx="7895400" cy="33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rigorously </a:t>
            </a:r>
            <a:r>
              <a:rPr b="1" i="1" lang="en" sz="2000">
                <a:solidFill>
                  <a:schemeClr val="accent3"/>
                </a:solidFill>
              </a:rPr>
              <a:t>collect a vast amount of real-time data</a:t>
            </a:r>
            <a:r>
              <a:rPr lang="en" sz="2000"/>
              <a:t> by varying distances, speeds, and height of our developed networking module in the context of a developing country.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propose a new wireless networking modality to achieve a long coverage of around </a:t>
            </a:r>
            <a:r>
              <a:rPr b="1" i="1" lang="en" sz="2000">
                <a:solidFill>
                  <a:schemeClr val="accent3"/>
                </a:solidFill>
              </a:rPr>
              <a:t>2000m</a:t>
            </a:r>
            <a:r>
              <a:rPr lang="en" sz="2000"/>
              <a:t> over rail lines.</a:t>
            </a:r>
            <a:r>
              <a:rPr lang="en" sz="2000"/>
              <a:t> 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 the future, we plan to </a:t>
            </a:r>
            <a:r>
              <a:rPr lang="en" sz="2000">
                <a:solidFill>
                  <a:srgbClr val="EB5600"/>
                </a:solidFill>
              </a:rPr>
              <a:t>investigate other unexplored aspects</a:t>
            </a:r>
            <a:r>
              <a:rPr lang="en" sz="2000"/>
              <a:t> that are needed for the intended complete solution.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07" name="Google Shape;307;p38"/>
          <p:cNvSpPr txBox="1"/>
          <p:nvPr/>
        </p:nvSpPr>
        <p:spPr>
          <a:xfrm>
            <a:off x="2040475" y="-76900"/>
            <a:ext cx="799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Conclusion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title"/>
          </p:nvPr>
        </p:nvSpPr>
        <p:spPr>
          <a:xfrm>
            <a:off x="500025" y="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13" name="Google Shape;313;p39"/>
          <p:cNvSpPr txBox="1"/>
          <p:nvPr>
            <p:ph idx="1" type="body"/>
          </p:nvPr>
        </p:nvSpPr>
        <p:spPr>
          <a:xfrm>
            <a:off x="193175" y="1195325"/>
            <a:ext cx="8415600" cy="37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P. Yilmazer, A. Amini, and M. Papaelias, “The Structural Health Condition Monitoring of Rail Steel using Acoustic Emission Techniques,” in Proc. 51st Annu. Conf. NDT, 2012, pp. 1–12.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A. Wilkinson, “Long Range Inspection and Condition Monitoring of Rails using Guided Waves,” in Proc. 12th Int. Conf. Exhib., Railway Eng., London, UK, 2013.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E. Berlin and K. Van Laerhoven, “Sensor Networks for Railway Monitoring: Detecting Trains from Their Distributed Vibration Footprints,” in Distributed Computing in Sensor Systems (DCOSS), 2013 IEEE International Conference on. IEEE, 2013, pp. 80–87.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P. Kolakowski, J. Szelkazek, K. Sekula, A. Swiercz, K. Mizerski, and P. Gutkiewicz, “Structural Health Monitoring of a Railway Truss Bridge Using Vibration-Based and Ultrasonic Methods,” Smart Materials and Structures, vol. 20, no. 3, p. 035016, Feb 2011.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F. Flammini, A. Gaglione, F. Ottello, A. Pappalardo, C. Pragliola, and A. Tedesco, “Towards Wireless Sensor Networks for Railway Infrastructure Monitoring,” 11 2010, pp. 1 – 6.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A. Pascale, N. Varanese, G. Maier, and U. Spagnolini, “A Wireless Sensor Network Architecture for Railway Signaling,” in Proceedings of the 9th Italian netw. workshop., 04 2012, pp. 1–4.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V. Hodge, S. O’Keefe, M. Weeks, and A. Moulds, “Wireless Sensor Networks for Condition Monitoring in the Railway Industry: a Survey,” IEEE Transactions on Intelligent Transportation Systems, vol. 16, no. 3, pp. 1088–1106, 6 2015.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Y. Dou, Y. Huang, Q. Li, and S. Luo, “A Fast Template Matching Based Algorithm for Railway Bolts Detection,” International Journal of Machine Learning and Cybernetics, vol. 5, no. 6, pp. 835–844, 2014.</a:t>
            </a:r>
            <a:endParaRPr sz="1200"/>
          </a:p>
        </p:txBody>
      </p:sp>
      <p:sp>
        <p:nvSpPr>
          <p:cNvPr id="314" name="Google Shape;314;p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/>
          <p:nvPr>
            <p:ph type="title"/>
          </p:nvPr>
        </p:nvSpPr>
        <p:spPr>
          <a:xfrm>
            <a:off x="500025" y="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(Cont.)</a:t>
            </a:r>
            <a:endParaRPr/>
          </a:p>
        </p:txBody>
      </p:sp>
      <p:sp>
        <p:nvSpPr>
          <p:cNvPr id="320" name="Google Shape;320;p4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40"/>
          <p:cNvSpPr txBox="1"/>
          <p:nvPr>
            <p:ph idx="1" type="body"/>
          </p:nvPr>
        </p:nvSpPr>
        <p:spPr>
          <a:xfrm>
            <a:off x="132825" y="1231550"/>
            <a:ext cx="8717400" cy="3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Q. Li, Z. Shi, H. Zhang, Y. Tan, S. Ren, P. Dai, and W. Li, “A Cyber-Enabled Visual Inspection System for Rail Corrugation,” Future Generation Computer Systems, vol. 79, pp. 374 – 382, 2018.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S. Das, P. Saha, and S. Patro, “Vibration-Based Damage Detection Techniques Used for Health Monitoring of Structures: a Review,” J Civil Struct Health Monit, vol. 6, p. 477–507, 2016.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A. B. Noel, A. Abdaoui, T. Elfouly, M. H. Ahmed, A. Badawy, and M. S. Shehata, “Structural Health Monitoring Using Wireless Sensor Networks: A Comprehensive Survey,” IEEE Communications Surveys Tutorials, vol. 19, no. 3, pp. 1403–1423, 2017.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E. Peek and W. Basta, “Broken Rail Detection System and Method,” 08 2000, uS Patent 6,102,340.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T. Chakraborty, T. A. Khan, and A. Islam, “Poster: RailCop: Detecting Missing Rail on Railway Using Wireless Sensor Networks,” in Proceedings of the 14th Annual International Conference on Mobile Systems, Applications, and Services Companion. ACM, 2016, pp. 16–16.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T. Chakraborty, N. Nurain, S. Tairin, T. A. Khan, J. Noor, M. R. Islam, and A. A. Al Islam, “A New Network Paradigm for Low-Cost and Lightweight Real-Time Communication between Train and Rail Track to Detect Missing and Faulty Rail Blocks,” Journal of Network and Computer Applications, vol. 131, pp. 40 – 54, 2019.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N. Nurain, S. Tairin, T. A. Khan, S. Ishraq, and A. A. Al Islam, “Power Attack: An Imminent Security Threat in Real-Time System for Detecting Missing Rail Blocks in Developing Countries,” Computers &amp; Security, vol. 84, pp. 35 – 52, 2019.</a:t>
            </a:r>
            <a:endParaRPr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/>
          <p:nvPr>
            <p:ph type="title"/>
          </p:nvPr>
        </p:nvSpPr>
        <p:spPr>
          <a:xfrm>
            <a:off x="715325" y="1505625"/>
            <a:ext cx="32586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Thank you</a:t>
            </a:r>
            <a:endParaRPr sz="4000"/>
          </a:p>
        </p:txBody>
      </p:sp>
      <p:sp>
        <p:nvSpPr>
          <p:cNvPr id="327" name="Google Shape;327;p4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7800" y="113860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automated system to prevent the accidents due to derailments through </a:t>
            </a:r>
            <a:r>
              <a:rPr lang="en">
                <a:solidFill>
                  <a:schemeClr val="accent3"/>
                </a:solidFill>
              </a:rPr>
              <a:t>early detection of missing rails</a:t>
            </a:r>
            <a:r>
              <a:rPr lang="en"/>
              <a:t> is necessary.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5369700" y="2057400"/>
            <a:ext cx="3774300" cy="26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Challenges</a:t>
            </a:r>
            <a:endParaRPr b="1" sz="21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980000"/>
              </a:buClr>
              <a:buSzPts val="1900"/>
              <a:buChar char="●"/>
            </a:pPr>
            <a:r>
              <a:rPr b="1" lang="en" sz="1900">
                <a:solidFill>
                  <a:srgbClr val="980000"/>
                </a:solidFill>
              </a:rPr>
              <a:t>Low-resource settings</a:t>
            </a:r>
            <a:endParaRPr b="1" sz="1900">
              <a:solidFill>
                <a:srgbClr val="98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900"/>
              <a:buChar char="●"/>
            </a:pPr>
            <a:r>
              <a:rPr b="1" lang="en" sz="1900">
                <a:solidFill>
                  <a:srgbClr val="980000"/>
                </a:solidFill>
              </a:rPr>
              <a:t>Lack of networking infrastructure</a:t>
            </a:r>
            <a:endParaRPr b="1" sz="1900">
              <a:solidFill>
                <a:srgbClr val="98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900"/>
              <a:buChar char="●"/>
            </a:pPr>
            <a:r>
              <a:rPr b="1" lang="en" sz="1900">
                <a:solidFill>
                  <a:srgbClr val="980000"/>
                </a:solidFill>
              </a:rPr>
              <a:t>Ensure enough response time for a driver to stop a running train</a:t>
            </a:r>
            <a:endParaRPr b="1" sz="1900">
              <a:solidFill>
                <a:srgbClr val="980000"/>
              </a:solidFill>
            </a:endParaRPr>
          </a:p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00" y="2323300"/>
            <a:ext cx="4426799" cy="26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742275" y="1135925"/>
            <a:ext cx="82707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/>
              <a:t>Because of the speed and momentum associated, </a:t>
            </a:r>
            <a:r>
              <a:rPr lang="en" sz="2000">
                <a:solidFill>
                  <a:schemeClr val="accent3"/>
                </a:solidFill>
              </a:rPr>
              <a:t>ensuring enough response time to stop a running train is almost impossible</a:t>
            </a:r>
            <a:r>
              <a:rPr lang="en" sz="2000"/>
              <a:t> just after the driver visually identifies a missing rail block.</a:t>
            </a:r>
            <a:endParaRPr sz="2000"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5238700" y="2225950"/>
            <a:ext cx="3774300" cy="28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This work aims to provide a real-time pragmatic solution to inform an approaching train at a sufficiently long distance after detecting discontinuity in rail tracks.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2233675" y="-113125"/>
            <a:ext cx="4878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Problem Definition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325" y="2289725"/>
            <a:ext cx="440055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492875" y="1135925"/>
            <a:ext cx="85200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investigate different wireless networking paradigms to select a suitable mechanism for long-distance low-power communication to enable transmitting outcomes of the sensed data from rail tracks.</a:t>
            </a:r>
            <a:endParaRPr sz="2000"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1110700" y="3433100"/>
            <a:ext cx="7974300" cy="28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Our proposed model exhibits more than 99% packet delivery ratio by reducing the transmission data failure.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2233675" y="-113125"/>
            <a:ext cx="4878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Our Contributions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488875" y="2419350"/>
            <a:ext cx="85200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devise a suitable methodology to set up low-cost wireless communication network over rail tracks for enabling real-time derailment detection.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565675" y="56397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Railway Monitoring Systems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54850" y="1542199"/>
            <a:ext cx="3243300" cy="31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b="1" lang="en" sz="1700">
                <a:solidFill>
                  <a:schemeClr val="dk1"/>
                </a:solidFill>
              </a:rPr>
              <a:t>Most of the studies focus on detection of cracks, small breakages, stress, inclination, etc., in the rail tracks of the railway system.</a:t>
            </a:r>
            <a:endParaRPr b="1" sz="1700">
              <a:solidFill>
                <a:schemeClr val="dk1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P. Yilmazer et al. (2012), 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A. Wilkinson (2013), 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E. Berlin et al. (2013), 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P. Kolakowski et al. (2011)</a:t>
            </a:r>
            <a:endParaRPr sz="1600"/>
          </a:p>
        </p:txBody>
      </p:sp>
      <p:sp>
        <p:nvSpPr>
          <p:cNvPr id="128" name="Google Shape;128;p18"/>
          <p:cNvSpPr txBox="1"/>
          <p:nvPr>
            <p:ph idx="2" type="body"/>
          </p:nvPr>
        </p:nvSpPr>
        <p:spPr>
          <a:xfrm>
            <a:off x="3425600" y="1596799"/>
            <a:ext cx="2808900" cy="29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b="1" lang="en" sz="1700">
                <a:solidFill>
                  <a:schemeClr val="dk1"/>
                </a:solidFill>
              </a:rPr>
              <a:t>Several methods propose for monitoring the overall railway infrastructures.</a:t>
            </a:r>
            <a:endParaRPr b="1" sz="1700">
              <a:solidFill>
                <a:schemeClr val="dk1"/>
              </a:solidFill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E. Berlin et al. (2013), 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F. Flammini et al. (2010), 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A. Pascale et al. (2012),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V. Hodge</a:t>
            </a:r>
            <a:r>
              <a:rPr lang="en" sz="1200"/>
              <a:t> et al. (2015)</a:t>
            </a:r>
            <a:endParaRPr sz="1200"/>
          </a:p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6106500" y="1542200"/>
            <a:ext cx="2808900" cy="28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b="1" lang="en" sz="1700">
                <a:solidFill>
                  <a:schemeClr val="dk1"/>
                </a:solidFill>
              </a:rPr>
              <a:t>Other studies investigate monitoring systems employing expensive machine vision systems.</a:t>
            </a:r>
            <a:endParaRPr b="1" sz="1700">
              <a:solidFill>
                <a:schemeClr val="dk1"/>
              </a:solidFill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Y. Dou</a:t>
            </a:r>
            <a:r>
              <a:rPr lang="en" sz="1200"/>
              <a:t> et al. (2014), 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Q. Li</a:t>
            </a:r>
            <a:r>
              <a:rPr lang="en" sz="1200"/>
              <a:t> et al. (2018)</a:t>
            </a:r>
            <a:endParaRPr sz="1200"/>
          </a:p>
        </p:txBody>
      </p:sp>
      <p:sp>
        <p:nvSpPr>
          <p:cNvPr id="131" name="Google Shape;131;p18"/>
          <p:cNvSpPr txBox="1"/>
          <p:nvPr/>
        </p:nvSpPr>
        <p:spPr>
          <a:xfrm>
            <a:off x="2233675" y="-113125"/>
            <a:ext cx="6020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Motivation &amp; Research Context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673500" y="563974"/>
            <a:ext cx="8241912" cy="4440474"/>
          </a:xfrm>
          <a:prstGeom prst="irregularSeal2">
            <a:avLst/>
          </a:prstGeom>
          <a:solidFill>
            <a:srgbClr val="E06666"/>
          </a:solidFill>
          <a:ln cap="flat" cmpd="sng" w="508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24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These systems are not effective in detecting missing rail blocks in real-time</a:t>
            </a:r>
            <a:r>
              <a:rPr b="1" i="1" lang="en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due to a proper communication network.</a:t>
            </a:r>
            <a:endParaRPr b="1" i="1"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500050" y="5942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Networking over Rail Tracks</a:t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572375" y="1427850"/>
            <a:ext cx="5165100" cy="31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b="1" lang="en" sz="1700">
                <a:solidFill>
                  <a:schemeClr val="dk1"/>
                </a:solidFill>
              </a:rPr>
              <a:t>A few studies focus on designing suitable network paradigm considering conditions of railway tracks and propose to use cellular systems, Bluetooth, IEEE 802.15.4, and WiFi for communication between the sensor nodes.</a:t>
            </a:r>
            <a:endParaRPr b="1" sz="1700">
              <a:solidFill>
                <a:schemeClr val="dk1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</a:t>
            </a:r>
            <a:r>
              <a:rPr lang="en" sz="1600"/>
              <a:t>. Ai et al. (2014),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V. J. Hod</a:t>
            </a:r>
            <a:r>
              <a:rPr lang="en" sz="1600"/>
              <a:t> et al. (2015)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A. Pascal et al. (2012)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G. Shafiulla et al. (2013)</a:t>
            </a:r>
            <a:endParaRPr sz="1600"/>
          </a:p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379125" y="657150"/>
            <a:ext cx="8404020" cy="4164372"/>
          </a:xfrm>
          <a:prstGeom prst="irregularSeal2">
            <a:avLst/>
          </a:prstGeom>
          <a:solidFill>
            <a:srgbClr val="E06666"/>
          </a:solidFill>
          <a:ln cap="flat" cmpd="sng" w="508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These solutions are not very suitable in the contexts of low-income, and limited-resource (i.e., developing) countries</a:t>
            </a:r>
            <a:endParaRPr i="1"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572375" y="-113125"/>
            <a:ext cx="8073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Motivation &amp; Research Context (Cont.)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548350" y="61837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Specialized Solutions for Developing Countries</a:t>
            </a:r>
            <a:endParaRPr/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729325" y="1617900"/>
            <a:ext cx="7042800" cy="26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b="1" lang="en" sz="1800">
                <a:solidFill>
                  <a:schemeClr val="dk1"/>
                </a:solidFill>
              </a:rPr>
              <a:t>A few studies on real-time solutions for detecting missing rail in the context of the developing countries.</a:t>
            </a:r>
            <a:endParaRPr b="1" sz="1800">
              <a:solidFill>
                <a:schemeClr val="dk1"/>
              </a:solidFill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T. Chakraborty et al. (2017),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T. Chakraborty et al. (2019),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N. Nurain et al. (2019)</a:t>
            </a:r>
            <a:endParaRPr sz="1200"/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662250" y="-113125"/>
            <a:ext cx="757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Motivation &amp; Research Context (Cont.)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0" name="Google Shape;150;p20"/>
          <p:cNvSpPr/>
          <p:nvPr/>
        </p:nvSpPr>
        <p:spPr>
          <a:xfrm rot="-385086">
            <a:off x="673806" y="1332062"/>
            <a:ext cx="7796363" cy="749919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2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These solutions consider a networking distance of approximately 600m, which can be practically inadequate for stopping a train at a safe distance ahead of the fault.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20"/>
          <p:cNvSpPr/>
          <p:nvPr/>
        </p:nvSpPr>
        <p:spPr>
          <a:xfrm rot="-385086">
            <a:off x="673806" y="2140412"/>
            <a:ext cx="7796363" cy="749919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2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These solutions did not consider the </a:t>
            </a:r>
            <a:r>
              <a:rPr i="1" lang="en" sz="162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clearance</a:t>
            </a:r>
            <a:r>
              <a:rPr i="1" lang="en" sz="162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for Fresnel zone.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0"/>
          <p:cNvSpPr/>
          <p:nvPr/>
        </p:nvSpPr>
        <p:spPr>
          <a:xfrm rot="-385086">
            <a:off x="673806" y="2948762"/>
            <a:ext cx="7796363" cy="749919"/>
          </a:xfrm>
          <a:prstGeom prst="rect">
            <a:avLst/>
          </a:prstGeom>
          <a:solidFill>
            <a:srgbClr val="CC4125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2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These solutions overlooked the different </a:t>
            </a:r>
            <a:r>
              <a:rPr i="1" lang="en" sz="162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diverse</a:t>
            </a:r>
            <a:r>
              <a:rPr i="1" lang="en" sz="162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situations.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729450" y="1318650"/>
            <a:ext cx="7688400" cy="35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 is to design a reliable low-cost long-range communication system for a railway sensor network.</a:t>
            </a:r>
            <a:endParaRPr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821025" y="-113125"/>
            <a:ext cx="7353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Motivation &amp; Research Context (Cont.)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